
<file path=[Content_Types].xml><?xml version="1.0" encoding="utf-8"?>
<Types xmlns="http://schemas.openxmlformats.org/package/2006/content-types">
  <Override PartName="/ppt/diagrams/colors22.xml" ContentType="application/vnd.openxmlformats-officedocument.drawingml.diagramColors+xml"/>
  <Override PartName="/ppt/notesSlides/notesSlide2.xml" ContentType="application/vnd.openxmlformats-officedocument.presentationml.notesSlide+xml"/>
  <Override PartName="/ppt/diagrams/data35.xml" ContentType="application/vnd.openxmlformats-officedocument.drawingml.diagramData+xml"/>
  <Override PartName="/ppt/slides/slide36.xml" ContentType="application/vnd.openxmlformats-officedocument.presentationml.slide+xml"/>
  <Override PartName="/ppt/diagrams/colors11.xml" ContentType="application/vnd.openxmlformats-officedocument.drawingml.diagramColors+xml"/>
  <Override PartName="/ppt/diagrams/data24.xml" ContentType="application/vnd.openxmlformats-officedocument.drawingml.diagramData+xml"/>
  <Override PartName="/ppt/diagrams/quickStyle39.xml" ContentType="application/vnd.openxmlformats-officedocument.drawingml.diagramStyl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Override PartName="/ppt/diagrams/quickStyle28.xml" ContentType="application/vnd.openxmlformats-officedocument.drawingml.diagramStyle+xml"/>
  <Override PartName="/ppt/diagrams/drawing29.xml" ContentType="application/vnd.ms-office.drawingml.diagramDrawing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diagrams/layout39.xml" ContentType="application/vnd.openxmlformats-officedocument.drawingml.diagramLayout+xml"/>
  <Override PartName="/ppt/tableStyles.xml" ContentType="application/vnd.openxmlformats-officedocument.presentationml.tableStyles+xml"/>
  <Override PartName="/ppt/diagrams/layout17.xml" ContentType="application/vnd.openxmlformats-officedocument.drawingml.diagramLayout+xml"/>
  <Override PartName="/ppt/diagrams/layout28.xml" ContentType="application/vnd.openxmlformats-officedocument.drawingml.diagramLayout+xml"/>
  <Override PartName="/ppt/diagrams/quickStyle31.xml" ContentType="application/vnd.openxmlformats-officedocument.drawingml.diagramStyle+xml"/>
  <Override PartName="/ppt/diagrams/drawing32.xml" ContentType="application/vnd.ms-office.drawingml.diagramDrawing+xml"/>
  <Override PartName="/ppt/diagrams/colors38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diagrams/colors27.xml" ContentType="application/vnd.openxmlformats-officedocument.drawingml.diagramColors+xml"/>
  <Override PartName="/ppt/diagrams/data29.xml" ContentType="application/vnd.openxmlformats-officedocument.drawingml.diagramData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diagrams/layout31.xml" ContentType="application/vnd.openxmlformats-officedocument.drawingml.diagram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diagrams/layout20.xml" ContentType="application/vnd.openxmlformats-officedocument.drawingml.diagram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colors30.xml" ContentType="application/vnd.openxmlformats-officedocument.drawingml.diagramColors+xml"/>
  <Override PartName="/ppt/diagrams/data32.xml" ContentType="application/vnd.openxmlformats-officedocument.drawingml.diagramData+xml"/>
  <Override PartName="/ppt/slides/slide33.xml" ContentType="application/vnd.openxmlformats-officedocument.presentationml.slide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diagrams/quickStyle36.xml" ContentType="application/vnd.openxmlformats-officedocument.drawingml.diagramStyle+xml"/>
  <Override PartName="/ppt/diagrams/drawing37.xml" ContentType="application/vnd.ms-office.drawingml.diagramDrawing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quickStyle25.xml" ContentType="application/vnd.openxmlformats-officedocument.drawingml.diagramStyle+xml"/>
  <Override PartName="/ppt/diagrams/drawing26.xml" ContentType="application/vnd.ms-office.drawingml.diagramDrawing+xml"/>
  <Override PartName="/ppt/diagrams/layout36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drawing8.xml" ContentType="application/vnd.ms-office.drawingml.diagramDrawing+xml"/>
  <Override PartName="/ppt/diagrams/layout25.xml" ContentType="application/vnd.openxmlformats-officedocument.drawingml.diagramLayout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diagrams/colors35.xml" ContentType="application/vnd.openxmlformats-officedocument.drawingml.diagramColors+xml"/>
  <Override PartName="/ppt/diagrams/drawing40.xml" ContentType="application/vnd.ms-office.drawingml.diagramDrawing+xml"/>
  <Override PartName="/ppt/diagrams/colors24.xml" ContentType="application/vnd.openxmlformats-officedocument.drawingml.diagramColors+xml"/>
  <Override PartName="/ppt/diagrams/data37.xml" ContentType="application/vnd.openxmlformats-officedocument.drawingml.diagramData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diagrams/data26.xml" ContentType="application/vnd.openxmlformats-officedocument.drawingml.diagramData+xml"/>
  <Override PartName="/ppt/diagrams/colors3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diagrams/data33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Override PartName="/ppt/diagrams/data22.xml" ContentType="application/vnd.openxmlformats-officedocument.drawingml.diagramData+xml"/>
  <Default Extension="wmf" ContentType="image/x-wmf"/>
  <Override PartName="/ppt/diagrams/quickStyle37.xml" ContentType="application/vnd.openxmlformats-officedocument.drawingml.diagramStyle+xml"/>
  <Override PartName="/ppt/diagrams/drawing38.xml" ContentType="application/vnd.ms-office.drawingml.diagramDrawing+xml"/>
  <Override PartName="/ppt/diagrams/data40.xml" ContentType="application/vnd.openxmlformats-officedocument.drawingml.diagramData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diagrams/quickStyle26.xml" ContentType="application/vnd.openxmlformats-officedocument.drawingml.diagramStyle+xml"/>
  <Override PartName="/ppt/diagrams/drawing27.xml" ContentType="application/vnd.ms-office.drawingml.diagramDrawing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quickStyle33.xml" ContentType="application/vnd.openxmlformats-officedocument.drawingml.diagramStyle+xml"/>
  <Override PartName="/ppt/diagrams/drawing34.xml" ContentType="application/vnd.ms-office.drawingml.diagramDrawing+xml"/>
  <Override PartName="/ppt/diagrams/layout37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quickStyle22.xml" ContentType="application/vnd.openxmlformats-officedocument.drawingml.diagramStyle+xml"/>
  <Override PartName="/ppt/diagrams/drawing23.xml" ContentType="application/vnd.ms-office.drawingml.diagramDrawing+xml"/>
  <Override PartName="/ppt/diagrams/layout26.xml" ContentType="application/vnd.openxmlformats-officedocument.drawingml.diagramLayout+xml"/>
  <Override PartName="/ppt/diagrams/colors29.xml" ContentType="application/vnd.openxmlformats-officedocument.drawingml.diagramColors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diagrams/drawing30.xml" ContentType="application/vnd.ms-office.drawingml.diagramDrawing+xml"/>
  <Override PartName="/ppt/diagrams/layout33.xml" ContentType="application/vnd.openxmlformats-officedocument.drawingml.diagramLayout+xml"/>
  <Override PartName="/ppt/diagrams/colors36.xml" ContentType="application/vnd.openxmlformats-officedocument.drawingml.diagramColors+xml"/>
  <Override PartName="/ppt/diagrams/quickStyle40.xml" ContentType="application/vnd.openxmlformats-officedocument.drawingml.diagramStyl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diagrams/layout22.xml" ContentType="application/vnd.openxmlformats-officedocument.drawingml.diagramLayout+xml"/>
  <Override PartName="/ppt/diagrams/colors25.xml" ContentType="application/vnd.openxmlformats-officedocument.drawingml.diagramColors+xml"/>
  <Override PartName="/ppt/diagrams/data27.xml" ContentType="application/vnd.openxmlformats-officedocument.drawingml.diagramData+xml"/>
  <Override PartName="/ppt/diagrams/data38.xml" ContentType="application/vnd.openxmlformats-officedocument.drawingml.diagramData+xml"/>
  <Override PartName="/ppt/diagrams/layout40.xml" ContentType="application/vnd.openxmlformats-officedocument.drawingml.diagram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theme/theme4.xml" ContentType="application/vnd.openxmlformats-officedocument.them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1.xml" ContentType="application/vnd.openxmlformats-officedocument.presentationml.notesSlide+xml"/>
  <Override PartName="/ppt/diagrams/data16.xml" ContentType="application/vnd.openxmlformats-officedocument.drawingml.diagramData+xml"/>
  <Override PartName="/ppt/diagrams/colors32.xml" ContentType="application/vnd.openxmlformats-officedocument.drawingml.diagramColors+xml"/>
  <Override PartName="/ppt/diagrams/data34.xml" ContentType="application/vnd.openxmlformats-officedocument.drawingml.diagramData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diagrams/data23.xml" ContentType="application/vnd.openxmlformats-officedocument.drawingml.diagramData+xml"/>
  <Override PartName="/ppt/slides/slide24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diagrams/data30.xml" ContentType="application/vnd.openxmlformats-officedocument.drawingml.diagramData+xml"/>
  <Override PartName="/ppt/diagrams/quickStyle38.xml" ContentType="application/vnd.openxmlformats-officedocument.drawingml.diagramStyle+xml"/>
  <Override PartName="/ppt/diagrams/drawing39.xml" ContentType="application/vnd.ms-office.drawingml.diagramDrawing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data9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diagrams/quickStyle27.xml" ContentType="application/vnd.openxmlformats-officedocument.drawingml.diagramStyle+xml"/>
  <Override PartName="/ppt/diagrams/drawing28.xml" ContentType="application/vnd.ms-office.drawingml.diagramDrawing+xml"/>
  <Override PartName="/ppt/diagrams/layout38.xml" ContentType="application/vnd.openxmlformats-officedocument.drawingml.diagram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27.xml" ContentType="application/vnd.openxmlformats-officedocument.drawingml.diagramLayout+xml"/>
  <Override PartName="/ppt/diagrams/quickStyle34.xml" ContentType="application/vnd.openxmlformats-officedocument.drawingml.diagramStyle+xml"/>
  <Override PartName="/ppt/diagrams/drawing35.xml" ContentType="application/vnd.ms-office.drawingml.diagramDrawing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quickStyle23.xml" ContentType="application/vnd.openxmlformats-officedocument.drawingml.diagramStyle+xml"/>
  <Override PartName="/ppt/diagrams/drawing24.xml" ContentType="application/vnd.ms-office.drawingml.diagramDrawing+xml"/>
  <Override PartName="/ppt/diagrams/layout34.xml" ContentType="application/vnd.openxmlformats-officedocument.drawingml.diagramLayout+xml"/>
  <Override PartName="/ppt/diagrams/colors37.xml" ContentType="application/vnd.openxmlformats-officedocument.drawingml.diagramColors+xml"/>
  <Override PartName="/ppt/diagrams/drawing6.xml" ContentType="application/vnd.ms-office.drawingml.diagramDrawing+xml"/>
  <Override PartName="/ppt/diagrams/drawing20.xml" ContentType="application/vnd.ms-office.drawingml.diagramDrawing+xml"/>
  <Override PartName="/ppt/diagrams/layout23.xml" ContentType="application/vnd.openxmlformats-officedocument.drawingml.diagramLayout+xml"/>
  <Override PartName="/ppt/diagrams/colors26.xml" ContentType="application/vnd.openxmlformats-officedocument.drawingml.diagramColors+xml"/>
  <Override PartName="/ppt/diagrams/quickStyle30.xml" ContentType="application/vnd.openxmlformats-officedocument.drawingml.diagramStyle+xml"/>
  <Override PartName="/ppt/diagrams/drawing31.xml" ContentType="application/vnd.ms-office.drawingml.diagramDrawing+xml"/>
  <Override PartName="/ppt/diagrams/data39.xml" ContentType="application/vnd.openxmlformats-officedocument.drawingml.diagramData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28.xml" ContentType="application/vnd.openxmlformats-officedocument.drawingml.diagramData+xml"/>
  <Override PartName="/ppt/diagrams/layout30.xml" ContentType="application/vnd.openxmlformats-officedocument.drawingml.diagramLayout+xml"/>
  <Override PartName="/ppt/diagrams/colors33.xml" ContentType="application/vnd.openxmlformats-officedocument.drawingml.diagramColors+xml"/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40.xml" ContentType="application/vnd.openxmlformats-officedocument.drawingml.diagramColors+xml"/>
  <Override PartName="/ppt/theme/theme1.xml" ContentType="application/vnd.openxmlformats-officedocument.theme+xml"/>
  <Override PartName="/ppt/diagrams/data31.xml" ContentType="application/vnd.openxmlformats-officedocument.drawingml.diagramData+xml"/>
  <Override PartName="/ppt/slides/slide32.xml" ContentType="application/vnd.openxmlformats-officedocument.presentationml.slide+xml"/>
  <Override PartName="/ppt/diagrams/data20.xml" ContentType="application/vnd.openxmlformats-officedocument.drawingml.diagramData+xml"/>
  <Override PartName="/ppt/diagrams/quickStyle35.xml" ContentType="application/vnd.openxmlformats-officedocument.drawingml.diagramStyle+xml"/>
  <Override PartName="/ppt/diagrams/drawing36.xml" ContentType="application/vnd.ms-office.drawingml.diagramDrawing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quickStyle24.xml" ContentType="application/vnd.openxmlformats-officedocument.drawingml.diagramStyle+xml"/>
  <Override PartName="/ppt/diagrams/drawing25.xml" ContentType="application/vnd.ms-office.drawingml.diagramDrawing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35.xml" ContentType="application/vnd.openxmlformats-officedocument.drawingml.diagramLayout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layout24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quickStyle7.xml" ContentType="application/vnd.openxmlformats-officedocument.drawingml.diagramStyle+xml"/>
  <Override PartName="/ppt/diagrams/colors34.xml" ContentType="application/vnd.openxmlformats-officedocument.drawingml.diagramColors+xml"/>
  <Override PartName="/ppt/diagrams/colors12.xml" ContentType="application/vnd.openxmlformats-officedocument.drawingml.diagramColors+xml"/>
  <Override PartName="/ppt/diagrams/colors23.xml" ContentType="application/vnd.openxmlformats-officedocument.drawingml.diagramColors+xml"/>
  <Override PartName="/ppt/diagrams/data25.xml" ContentType="application/vnd.openxmlformats-officedocument.drawingml.diagramData+xml"/>
  <Override PartName="/ppt/diagrams/data36.xml" ContentType="application/vnd.openxmlformats-officedocument.drawingml.diagramData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drawing19.xml" ContentType="application/vnd.ms-office.drawingml.diagramDrawing+xml"/>
  <Override PartName="/ppt/diagrams/quickStyle29.xml" ContentType="application/vnd.openxmlformats-officedocument.drawingml.diagramStyle+xml"/>
  <Override PartName="/ppt/slideLayouts/slideLayout14.xml" ContentType="application/vnd.openxmlformats-officedocument.presentationml.slideLayout+xml"/>
  <Override PartName="/ppt/diagrams/quickStyle18.xml" ContentType="application/vnd.openxmlformats-officedocument.drawingml.diagramStyle+xml"/>
  <Override PartName="/ppt/diagrams/layout29.xml" ContentType="application/vnd.openxmlformats-officedocument.drawingml.diagramLayout+xml"/>
  <Override PartName="/ppt/slides/slide40.xml" ContentType="application/vnd.openxmlformats-officedocument.presentationml.slide+xml"/>
  <Override PartName="/ppt/diagrams/layout18.xml" ContentType="application/vnd.openxmlformats-officedocument.drawingml.diagramLayout+xml"/>
  <Override PartName="/ppt/diagrams/layout2.xml" ContentType="application/vnd.openxmlformats-officedocument.drawingml.diagramLayout+xml"/>
  <Override PartName="/ppt/diagrams/colors28.xml" ContentType="application/vnd.openxmlformats-officedocument.drawingml.diagramColors+xml"/>
  <Override PartName="/ppt/diagrams/quickStyle32.xml" ContentType="application/vnd.openxmlformats-officedocument.drawingml.diagramStyle+xml"/>
  <Override PartName="/ppt/diagrams/drawing33.xml" ContentType="application/vnd.ms-office.drawingml.diagramDrawing+xml"/>
  <Override PartName="/ppt/diagrams/colors39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colors17.xml" ContentType="application/vnd.openxmlformats-officedocument.drawingml.diagramColors+xml"/>
  <Override PartName="/ppt/diagrams/quickStyle21.xml" ContentType="application/vnd.openxmlformats-officedocument.drawingml.diagramStyle+xml"/>
  <Override PartName="/ppt/diagrams/drawing22.xml" ContentType="application/vnd.ms-office.drawingml.diagramDrawing+xml"/>
  <Override PartName="/ppt/diagrams/layout32.xml" ContentType="application/vnd.openxmlformats-officedocument.drawingml.diagramLayout+xml"/>
  <Override PartName="/ppt/handoutMasters/handoutMaster1.xml" ContentType="application/vnd.openxmlformats-officedocument.presentationml.handoutMaster+xml"/>
  <Override PartName="/ppt/diagrams/drawing4.xml" ContentType="application/vnd.ms-office.drawingml.diagramDrawing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864" r:id="rId2"/>
  </p:sldMasterIdLst>
  <p:notesMasterIdLst>
    <p:notesMasterId r:id="rId45"/>
  </p:notesMasterIdLst>
  <p:handoutMasterIdLst>
    <p:handoutMasterId r:id="rId46"/>
  </p:handoutMasterIdLst>
  <p:sldIdLst>
    <p:sldId id="256" r:id="rId3"/>
    <p:sldId id="292" r:id="rId4"/>
    <p:sldId id="284" r:id="rId5"/>
    <p:sldId id="355" r:id="rId6"/>
    <p:sldId id="287" r:id="rId7"/>
    <p:sldId id="286" r:id="rId8"/>
    <p:sldId id="364" r:id="rId9"/>
    <p:sldId id="360" r:id="rId10"/>
    <p:sldId id="362" r:id="rId11"/>
    <p:sldId id="297" r:id="rId12"/>
    <p:sldId id="314" r:id="rId13"/>
    <p:sldId id="294" r:id="rId14"/>
    <p:sldId id="298" r:id="rId15"/>
    <p:sldId id="295" r:id="rId16"/>
    <p:sldId id="341" r:id="rId17"/>
    <p:sldId id="343" r:id="rId18"/>
    <p:sldId id="342" r:id="rId19"/>
    <p:sldId id="301" r:id="rId20"/>
    <p:sldId id="346" r:id="rId21"/>
    <p:sldId id="308" r:id="rId22"/>
    <p:sldId id="312" r:id="rId23"/>
    <p:sldId id="302" r:id="rId24"/>
    <p:sldId id="348" r:id="rId25"/>
    <p:sldId id="303" r:id="rId26"/>
    <p:sldId id="305" r:id="rId27"/>
    <p:sldId id="350" r:id="rId28"/>
    <p:sldId id="352" r:id="rId29"/>
    <p:sldId id="351" r:id="rId30"/>
    <p:sldId id="354" r:id="rId31"/>
    <p:sldId id="316" r:id="rId32"/>
    <p:sldId id="358" r:id="rId33"/>
    <p:sldId id="363" r:id="rId34"/>
    <p:sldId id="339" r:id="rId35"/>
    <p:sldId id="365" r:id="rId36"/>
    <p:sldId id="357" r:id="rId37"/>
    <p:sldId id="366" r:id="rId38"/>
    <p:sldId id="315" r:id="rId39"/>
    <p:sldId id="317" r:id="rId40"/>
    <p:sldId id="367" r:id="rId41"/>
    <p:sldId id="368" r:id="rId42"/>
    <p:sldId id="371" r:id="rId43"/>
    <p:sldId id="370" r:id="rId44"/>
  </p:sldIdLst>
  <p:sldSz cx="9144000" cy="6858000" type="screen4x3"/>
  <p:notesSz cx="6858000" cy="91440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800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2" autoAdjust="0"/>
    <p:restoredTop sz="92571" autoAdjust="0"/>
  </p:normalViewPr>
  <p:slideViewPr>
    <p:cSldViewPr>
      <p:cViewPr>
        <p:scale>
          <a:sx n="82" d="100"/>
          <a:sy n="82" d="100"/>
        </p:scale>
        <p:origin x="-1090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Software: </a:t>
          </a:r>
          <a:r>
            <a:rPr lang="nl-BE" dirty="0" err="1" smtClean="0"/>
            <a:t>Glimpse</a:t>
          </a:r>
          <a:r>
            <a:rPr lang="nl-BE" dirty="0" smtClean="0"/>
            <a:t> &amp; Spirits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 custLinFactNeighborY="-1798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E5B2A13D-2B14-41F5-A8B5-A1EB878F9E25}" type="presOf" srcId="{96A8E531-7133-44A2-85C0-E4B3C75AA739}" destId="{FF714698-8CAF-4ABF-94F9-66E79D69CC11}" srcOrd="0" destOrd="0" presId="urn:microsoft.com/office/officeart/2005/8/layout/hierarchy4"/>
    <dgm:cxn modelId="{F22315FE-0E11-42D1-85C9-EC5F88CA576A}" type="presOf" srcId="{48760DCB-A05B-46C7-9CC8-6884243D3FCB}" destId="{A61FCA1B-54E9-42C4-8FB5-9A00B4C1CA1F}" srcOrd="0" destOrd="0" presId="urn:microsoft.com/office/officeart/2005/8/layout/hierarchy4"/>
    <dgm:cxn modelId="{418CC003-6F91-4CBE-A3F3-78CD5F383510}" type="presParOf" srcId="{FF714698-8CAF-4ABF-94F9-66E79D69CC11}" destId="{2DAC23C4-6E0E-4B5F-BC07-D221707A32BF}" srcOrd="0" destOrd="0" presId="urn:microsoft.com/office/officeart/2005/8/layout/hierarchy4"/>
    <dgm:cxn modelId="{7809EBEE-4791-4108-85EB-4DD601D9F076}" type="presParOf" srcId="{2DAC23C4-6E0E-4B5F-BC07-D221707A32BF}" destId="{A61FCA1B-54E9-42C4-8FB5-9A00B4C1CA1F}" srcOrd="0" destOrd="0" presId="urn:microsoft.com/office/officeart/2005/8/layout/hierarchy4"/>
    <dgm:cxn modelId="{C112B00D-FA73-4A62-BA9E-9E6087F04CC9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QL-GENERATOR: </a:t>
          </a:r>
          <a:r>
            <a:rPr lang="nl-BE" dirty="0" err="1" smtClean="0"/>
            <a:t>QuickLook</a:t>
          </a:r>
          <a:r>
            <a:rPr lang="nl-BE" dirty="0" smtClean="0"/>
            <a:t> </a:t>
          </a:r>
          <a:r>
            <a:rPr lang="nl-BE" dirty="0" err="1" smtClean="0"/>
            <a:t>Maps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E56CFA35-C280-4EA2-AB4C-7C54749C80F0}" type="presOf" srcId="{48760DCB-A05B-46C7-9CC8-6884243D3FCB}" destId="{A61FCA1B-54E9-42C4-8FB5-9A00B4C1CA1F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D948B8C1-A7EC-4E63-A4CA-DC0061DDDAD7}" type="presOf" srcId="{96A8E531-7133-44A2-85C0-E4B3C75AA739}" destId="{FF714698-8CAF-4ABF-94F9-66E79D69CC11}" srcOrd="0" destOrd="0" presId="urn:microsoft.com/office/officeart/2005/8/layout/hierarchy4"/>
    <dgm:cxn modelId="{A7FFC41C-68CC-4BD7-B912-307DE6B6E7BF}" type="presParOf" srcId="{FF714698-8CAF-4ABF-94F9-66E79D69CC11}" destId="{2DAC23C4-6E0E-4B5F-BC07-D221707A32BF}" srcOrd="0" destOrd="0" presId="urn:microsoft.com/office/officeart/2005/8/layout/hierarchy4"/>
    <dgm:cxn modelId="{E563D45D-2D87-4CC1-81FE-B472BAFF9F09}" type="presParOf" srcId="{2DAC23C4-6E0E-4B5F-BC07-D221707A32BF}" destId="{A61FCA1B-54E9-42C4-8FB5-9A00B4C1CA1F}" srcOrd="0" destOrd="0" presId="urn:microsoft.com/office/officeart/2005/8/layout/hierarchy4"/>
    <dgm:cxn modelId="{EC8835A2-F021-456B-8710-6E6CBEF8CD7C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rtl="0"/>
          <a:r>
            <a:rPr lang="nl-BE" dirty="0" smtClean="0"/>
            <a:t>Program SMOOTH: </a:t>
          </a:r>
          <a:r>
            <a:rPr lang="nl-BE" dirty="0" err="1" smtClean="0"/>
            <a:t>Smoothing</a:t>
          </a:r>
          <a:r>
            <a:rPr lang="nl-BE" dirty="0" smtClean="0"/>
            <a:t> of NDVI &amp; BT4 profiles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52F34E04-570A-441B-A0A4-15EFDA29D2DA}" type="presOf" srcId="{96A8E531-7133-44A2-85C0-E4B3C75AA739}" destId="{FF714698-8CAF-4ABF-94F9-66E79D69CC11}" srcOrd="0" destOrd="0" presId="urn:microsoft.com/office/officeart/2005/8/layout/hierarchy4"/>
    <dgm:cxn modelId="{225C89F6-7819-48F9-AE13-801ABE8FAFAE}" type="presOf" srcId="{48760DCB-A05B-46C7-9CC8-6884243D3FCB}" destId="{A61FCA1B-54E9-42C4-8FB5-9A00B4C1CA1F}" srcOrd="0" destOrd="0" presId="urn:microsoft.com/office/officeart/2005/8/layout/hierarchy4"/>
    <dgm:cxn modelId="{C2CB8D9E-2A2D-4863-A037-38F915A3408F}" type="presParOf" srcId="{FF714698-8CAF-4ABF-94F9-66E79D69CC11}" destId="{2DAC23C4-6E0E-4B5F-BC07-D221707A32BF}" srcOrd="0" destOrd="0" presId="urn:microsoft.com/office/officeart/2005/8/layout/hierarchy4"/>
    <dgm:cxn modelId="{82457258-41B9-4A76-B119-962A0385D934}" type="presParOf" srcId="{2DAC23C4-6E0E-4B5F-BC07-D221707A32BF}" destId="{A61FCA1B-54E9-42C4-8FB5-9A00B4C1CA1F}" srcOrd="0" destOrd="0" presId="urn:microsoft.com/office/officeart/2005/8/layout/hierarchy4"/>
    <dgm:cxn modelId="{84E786A1-B83A-49D0-A1BB-206F31C57B87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rtl="0"/>
          <a:r>
            <a:rPr lang="nl-BE" dirty="0" smtClean="0"/>
            <a:t>Program SMOOTH: </a:t>
          </a:r>
          <a:r>
            <a:rPr lang="nl-BE" dirty="0" err="1" smtClean="0"/>
            <a:t>Smoothing</a:t>
          </a:r>
          <a:r>
            <a:rPr lang="nl-BE" dirty="0" smtClean="0"/>
            <a:t> of NDVI &amp; BT4 profiles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83BDC60A-068E-45D5-BBB8-2528393BE7D0}" type="presOf" srcId="{48760DCB-A05B-46C7-9CC8-6884243D3FCB}" destId="{A61FCA1B-54E9-42C4-8FB5-9A00B4C1CA1F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CAFFE723-B21B-4A93-9928-622CE7AE967A}" type="presOf" srcId="{96A8E531-7133-44A2-85C0-E4B3C75AA739}" destId="{FF714698-8CAF-4ABF-94F9-66E79D69CC11}" srcOrd="0" destOrd="0" presId="urn:microsoft.com/office/officeart/2005/8/layout/hierarchy4"/>
    <dgm:cxn modelId="{A1C77133-6ABF-41B6-A55C-2CE07B2BEBF5}" type="presParOf" srcId="{FF714698-8CAF-4ABF-94F9-66E79D69CC11}" destId="{2DAC23C4-6E0E-4B5F-BC07-D221707A32BF}" srcOrd="0" destOrd="0" presId="urn:microsoft.com/office/officeart/2005/8/layout/hierarchy4"/>
    <dgm:cxn modelId="{CDC6FA9E-DD53-47F9-BA1C-39688CFC4EDB}" type="presParOf" srcId="{2DAC23C4-6E0E-4B5F-BC07-D221707A32BF}" destId="{A61FCA1B-54E9-42C4-8FB5-9A00B4C1CA1F}" srcOrd="0" destOrd="0" presId="urn:microsoft.com/office/officeart/2005/8/layout/hierarchy4"/>
    <dgm:cxn modelId="{6ABF8C55-3C9A-4BBF-B465-7CE87C38D797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Programs LTA &amp; DIFFER: </a:t>
          </a:r>
          <a:r>
            <a:rPr lang="nl-BE" dirty="0" err="1" smtClean="0"/>
            <a:t>Historical</a:t>
          </a:r>
          <a:r>
            <a:rPr lang="nl-BE" dirty="0" smtClean="0"/>
            <a:t> </a:t>
          </a:r>
          <a:r>
            <a:rPr lang="nl-BE" dirty="0" err="1" smtClean="0"/>
            <a:t>statistics</a:t>
          </a:r>
          <a:r>
            <a:rPr lang="nl-BE" dirty="0" smtClean="0"/>
            <a:t> &amp; </a:t>
          </a:r>
          <a:r>
            <a:rPr lang="nl-BE" dirty="0" err="1" smtClean="0"/>
            <a:t>Differences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CC7A3855-A825-4124-B097-C17AC12257A5}" type="presOf" srcId="{48760DCB-A05B-46C7-9CC8-6884243D3FCB}" destId="{A61FCA1B-54E9-42C4-8FB5-9A00B4C1CA1F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6E06883C-B44E-46D4-B4D8-9BE238FC01AD}" type="presOf" srcId="{96A8E531-7133-44A2-85C0-E4B3C75AA739}" destId="{FF714698-8CAF-4ABF-94F9-66E79D69CC11}" srcOrd="0" destOrd="0" presId="urn:microsoft.com/office/officeart/2005/8/layout/hierarchy4"/>
    <dgm:cxn modelId="{18D12B5A-111F-43DD-B9B3-074E925DA012}" type="presParOf" srcId="{FF714698-8CAF-4ABF-94F9-66E79D69CC11}" destId="{2DAC23C4-6E0E-4B5F-BC07-D221707A32BF}" srcOrd="0" destOrd="0" presId="urn:microsoft.com/office/officeart/2005/8/layout/hierarchy4"/>
    <dgm:cxn modelId="{C48C9200-1C50-4FC1-9A71-F842C0B35AD7}" type="presParOf" srcId="{2DAC23C4-6E0E-4B5F-BC07-D221707A32BF}" destId="{A61FCA1B-54E9-42C4-8FB5-9A00B4C1CA1F}" srcOrd="0" destOrd="0" presId="urn:microsoft.com/office/officeart/2005/8/layout/hierarchy4"/>
    <dgm:cxn modelId="{3ACEB928-5453-4310-B6CB-A112B3051C9C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VHI: </a:t>
          </a:r>
          <a:r>
            <a:rPr lang="nl-BE" dirty="0" err="1" smtClean="0"/>
            <a:t>Vegetation</a:t>
          </a:r>
          <a:r>
            <a:rPr lang="nl-BE" dirty="0" smtClean="0"/>
            <a:t> Health Index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CE88D4BE-A40E-4970-B29B-E8476C1D9EC0}" type="presOf" srcId="{48760DCB-A05B-46C7-9CC8-6884243D3FCB}" destId="{A61FCA1B-54E9-42C4-8FB5-9A00B4C1CA1F}" srcOrd="0" destOrd="0" presId="urn:microsoft.com/office/officeart/2005/8/layout/hierarchy4"/>
    <dgm:cxn modelId="{4233C5F0-98DE-4EE6-B6DF-3D7993C0DFE4}" type="presOf" srcId="{96A8E531-7133-44A2-85C0-E4B3C75AA739}" destId="{FF714698-8CAF-4ABF-94F9-66E79D69CC11}" srcOrd="0" destOrd="0" presId="urn:microsoft.com/office/officeart/2005/8/layout/hierarchy4"/>
    <dgm:cxn modelId="{17795158-4CD3-4DE7-8AC6-4DAFFF0260EE}" type="presParOf" srcId="{FF714698-8CAF-4ABF-94F9-66E79D69CC11}" destId="{2DAC23C4-6E0E-4B5F-BC07-D221707A32BF}" srcOrd="0" destOrd="0" presId="urn:microsoft.com/office/officeart/2005/8/layout/hierarchy4"/>
    <dgm:cxn modelId="{9DE4B29B-F7E0-498B-BF3A-F110BDECDFA5}" type="presParOf" srcId="{2DAC23C4-6E0E-4B5F-BC07-D221707A32BF}" destId="{A61FCA1B-54E9-42C4-8FB5-9A00B4C1CA1F}" srcOrd="0" destOrd="0" presId="urn:microsoft.com/office/officeart/2005/8/layout/hierarchy4"/>
    <dgm:cxn modelId="{9DED7229-32D9-4041-95F3-A99068487E0B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PHENOdat</a:t>
          </a:r>
          <a:r>
            <a:rPr lang="nl-BE" dirty="0" smtClean="0"/>
            <a:t>: </a:t>
          </a:r>
          <a:r>
            <a:rPr lang="nl-BE" dirty="0" err="1" smtClean="0"/>
            <a:t>Detect</a:t>
          </a:r>
          <a:r>
            <a:rPr lang="nl-BE" dirty="0" smtClean="0"/>
            <a:t> SOS/EOS </a:t>
          </a:r>
          <a:r>
            <a:rPr lang="nl-BE" dirty="0" err="1" smtClean="0"/>
            <a:t>for</a:t>
          </a:r>
          <a:r>
            <a:rPr lang="nl-BE" dirty="0" smtClean="0"/>
            <a:t> 1 </a:t>
          </a:r>
          <a:r>
            <a:rPr lang="nl-BE" dirty="0" err="1" smtClean="0"/>
            <a:t>or</a:t>
          </a:r>
          <a:r>
            <a:rPr lang="nl-BE" dirty="0" smtClean="0"/>
            <a:t> 2 </a:t>
          </a:r>
          <a:r>
            <a:rPr lang="nl-BE" dirty="0" err="1" smtClean="0"/>
            <a:t>cycles</a:t>
          </a:r>
          <a:r>
            <a:rPr lang="nl-BE" dirty="0" smtClean="0"/>
            <a:t> per </a:t>
          </a:r>
          <a:r>
            <a:rPr lang="nl-BE" dirty="0" err="1" smtClean="0"/>
            <a:t>year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D5B11268-4A87-43E0-978D-D0C7FD5DEBF8}" type="presOf" srcId="{96A8E531-7133-44A2-85C0-E4B3C75AA739}" destId="{FF714698-8CAF-4ABF-94F9-66E79D69CC11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6D37EC72-1A8E-40B2-B80C-070F86585DF0}" type="presOf" srcId="{48760DCB-A05B-46C7-9CC8-6884243D3FCB}" destId="{A61FCA1B-54E9-42C4-8FB5-9A00B4C1CA1F}" srcOrd="0" destOrd="0" presId="urn:microsoft.com/office/officeart/2005/8/layout/hierarchy4"/>
    <dgm:cxn modelId="{C568CD86-14A0-4B01-9BA4-9DC5D7CAB596}" type="presParOf" srcId="{FF714698-8CAF-4ABF-94F9-66E79D69CC11}" destId="{2DAC23C4-6E0E-4B5F-BC07-D221707A32BF}" srcOrd="0" destOrd="0" presId="urn:microsoft.com/office/officeart/2005/8/layout/hierarchy4"/>
    <dgm:cxn modelId="{A0065B7F-EBF1-4D0D-BD9E-03765CEAEEEF}" type="presParOf" srcId="{2DAC23C4-6E0E-4B5F-BC07-D221707A32BF}" destId="{A61FCA1B-54E9-42C4-8FB5-9A00B4C1CA1F}" srcOrd="0" destOrd="0" presId="urn:microsoft.com/office/officeart/2005/8/layout/hierarchy4"/>
    <dgm:cxn modelId="{3868DDD9-7109-4A83-B8B1-71E413C608FA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PHENOdat</a:t>
          </a:r>
          <a:r>
            <a:rPr lang="nl-BE" dirty="0" smtClean="0"/>
            <a:t>: </a:t>
          </a:r>
          <a:r>
            <a:rPr lang="nl-BE" dirty="0" err="1" smtClean="0"/>
            <a:t>Detect</a:t>
          </a:r>
          <a:r>
            <a:rPr lang="nl-BE" dirty="0" smtClean="0"/>
            <a:t> SOS/EOS </a:t>
          </a:r>
          <a:r>
            <a:rPr lang="nl-BE" dirty="0" err="1" smtClean="0"/>
            <a:t>for</a:t>
          </a:r>
          <a:r>
            <a:rPr lang="nl-BE" dirty="0" smtClean="0"/>
            <a:t> 1 </a:t>
          </a:r>
          <a:r>
            <a:rPr lang="nl-BE" dirty="0" err="1" smtClean="0"/>
            <a:t>or</a:t>
          </a:r>
          <a:r>
            <a:rPr lang="nl-BE" dirty="0" smtClean="0"/>
            <a:t> 2 </a:t>
          </a:r>
          <a:r>
            <a:rPr lang="nl-BE" dirty="0" err="1" smtClean="0"/>
            <a:t>cycles</a:t>
          </a:r>
          <a:r>
            <a:rPr lang="nl-BE" dirty="0" smtClean="0"/>
            <a:t> per </a:t>
          </a:r>
          <a:r>
            <a:rPr lang="nl-BE" dirty="0" err="1" smtClean="0"/>
            <a:t>year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6A062ED1-D438-4AA2-9783-F6ECBD340DBB}" type="presOf" srcId="{48760DCB-A05B-46C7-9CC8-6884243D3FCB}" destId="{A61FCA1B-54E9-42C4-8FB5-9A00B4C1CA1F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0821F7FB-08D2-4F16-B53C-899A6C69F135}" type="presOf" srcId="{96A8E531-7133-44A2-85C0-E4B3C75AA739}" destId="{FF714698-8CAF-4ABF-94F9-66E79D69CC11}" srcOrd="0" destOrd="0" presId="urn:microsoft.com/office/officeart/2005/8/layout/hierarchy4"/>
    <dgm:cxn modelId="{686056FE-405A-46CF-8988-D1CDBADF330E}" type="presParOf" srcId="{FF714698-8CAF-4ABF-94F9-66E79D69CC11}" destId="{2DAC23C4-6E0E-4B5F-BC07-D221707A32BF}" srcOrd="0" destOrd="0" presId="urn:microsoft.com/office/officeart/2005/8/layout/hierarchy4"/>
    <dgm:cxn modelId="{A51EFA68-2FCA-4A2A-811C-838CC29EB61B}" type="presParOf" srcId="{2DAC23C4-6E0E-4B5F-BC07-D221707A32BF}" destId="{A61FCA1B-54E9-42C4-8FB5-9A00B4C1CA1F}" srcOrd="0" destOrd="0" presId="urn:microsoft.com/office/officeart/2005/8/layout/hierarchy4"/>
    <dgm:cxn modelId="{58BFEF73-065A-4CB4-806D-A1068D782833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PHENOdat</a:t>
          </a:r>
          <a:r>
            <a:rPr lang="nl-BE" dirty="0" smtClean="0"/>
            <a:t>: </a:t>
          </a:r>
          <a:r>
            <a:rPr lang="nl-BE" dirty="0" err="1" smtClean="0"/>
            <a:t>Detect</a:t>
          </a:r>
          <a:r>
            <a:rPr lang="nl-BE" dirty="0" smtClean="0"/>
            <a:t> SOS/EOS </a:t>
          </a:r>
          <a:r>
            <a:rPr lang="nl-BE" dirty="0" err="1" smtClean="0"/>
            <a:t>for</a:t>
          </a:r>
          <a:r>
            <a:rPr lang="nl-BE" dirty="0" smtClean="0"/>
            <a:t> 1 </a:t>
          </a:r>
          <a:r>
            <a:rPr lang="nl-BE" dirty="0" err="1" smtClean="0"/>
            <a:t>or</a:t>
          </a:r>
          <a:r>
            <a:rPr lang="nl-BE" dirty="0" smtClean="0"/>
            <a:t> 2 </a:t>
          </a:r>
          <a:r>
            <a:rPr lang="nl-BE" dirty="0" err="1" smtClean="0"/>
            <a:t>cycles</a:t>
          </a:r>
          <a:r>
            <a:rPr lang="nl-BE" dirty="0" smtClean="0"/>
            <a:t> per </a:t>
          </a:r>
          <a:r>
            <a:rPr lang="nl-BE" dirty="0" err="1" smtClean="0"/>
            <a:t>year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168CCEDB-313B-4B36-93AA-B877B29B54CD}" type="presOf" srcId="{48760DCB-A05B-46C7-9CC8-6884243D3FCB}" destId="{A61FCA1B-54E9-42C4-8FB5-9A00B4C1CA1F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E80AFEDB-C1BA-4045-AE96-A761AEAE619A}" type="presOf" srcId="{96A8E531-7133-44A2-85C0-E4B3C75AA739}" destId="{FF714698-8CAF-4ABF-94F9-66E79D69CC11}" srcOrd="0" destOrd="0" presId="urn:microsoft.com/office/officeart/2005/8/layout/hierarchy4"/>
    <dgm:cxn modelId="{BE57D6B5-5680-4EEA-BCDF-4D798BE0D2EE}" type="presParOf" srcId="{FF714698-8CAF-4ABF-94F9-66E79D69CC11}" destId="{2DAC23C4-6E0E-4B5F-BC07-D221707A32BF}" srcOrd="0" destOrd="0" presId="urn:microsoft.com/office/officeart/2005/8/layout/hierarchy4"/>
    <dgm:cxn modelId="{8D6C7C8B-DF9A-4572-9241-DE1444051CBF}" type="presParOf" srcId="{2DAC23C4-6E0E-4B5F-BC07-D221707A32BF}" destId="{A61FCA1B-54E9-42C4-8FB5-9A00B4C1CA1F}" srcOrd="0" destOrd="0" presId="urn:microsoft.com/office/officeart/2005/8/layout/hierarchy4"/>
    <dgm:cxn modelId="{1C8B51D1-568C-406B-AE46-874DFB7CEA82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</dgm:ptLst>
  <dgm:cxnLst>
    <dgm:cxn modelId="{C60F3F37-269D-450E-A555-B42EAB508C77}" type="presOf" srcId="{96A8E531-7133-44A2-85C0-E4B3C75AA739}" destId="{FF714698-8CAF-4ABF-94F9-66E79D69CC11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PHENOdat</a:t>
          </a:r>
          <a:r>
            <a:rPr lang="nl-BE" dirty="0" smtClean="0"/>
            <a:t>: </a:t>
          </a:r>
          <a:r>
            <a:rPr lang="nl-BE" dirty="0" err="1" smtClean="0"/>
            <a:t>Detect</a:t>
          </a:r>
          <a:r>
            <a:rPr lang="nl-BE" dirty="0" smtClean="0"/>
            <a:t> SOS/EOS </a:t>
          </a:r>
          <a:r>
            <a:rPr lang="nl-BE" dirty="0" err="1" smtClean="0"/>
            <a:t>for</a:t>
          </a:r>
          <a:r>
            <a:rPr lang="nl-BE" dirty="0" smtClean="0"/>
            <a:t> 1 </a:t>
          </a:r>
          <a:r>
            <a:rPr lang="nl-BE" dirty="0" err="1" smtClean="0"/>
            <a:t>or</a:t>
          </a:r>
          <a:r>
            <a:rPr lang="nl-BE" dirty="0" smtClean="0"/>
            <a:t> 2 </a:t>
          </a:r>
          <a:r>
            <a:rPr lang="nl-BE" dirty="0" err="1" smtClean="0"/>
            <a:t>cycles</a:t>
          </a:r>
          <a:r>
            <a:rPr lang="nl-BE" dirty="0" smtClean="0"/>
            <a:t> per </a:t>
          </a:r>
          <a:r>
            <a:rPr lang="nl-BE" dirty="0" err="1" smtClean="0"/>
            <a:t>year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5F509592-894C-4731-9E05-7EA720014154}" type="presOf" srcId="{96A8E531-7133-44A2-85C0-E4B3C75AA739}" destId="{FF714698-8CAF-4ABF-94F9-66E79D69CC11}" srcOrd="0" destOrd="0" presId="urn:microsoft.com/office/officeart/2005/8/layout/hierarchy4"/>
    <dgm:cxn modelId="{F3971A1D-B27A-4963-9E86-969E97D79FC4}" type="presOf" srcId="{48760DCB-A05B-46C7-9CC8-6884243D3FCB}" destId="{A61FCA1B-54E9-42C4-8FB5-9A00B4C1CA1F}" srcOrd="0" destOrd="0" presId="urn:microsoft.com/office/officeart/2005/8/layout/hierarchy4"/>
    <dgm:cxn modelId="{EF1D2CEB-1B2E-48C6-A567-EC147B6FCDA8}" type="presParOf" srcId="{FF714698-8CAF-4ABF-94F9-66E79D69CC11}" destId="{2DAC23C4-6E0E-4B5F-BC07-D221707A32BF}" srcOrd="0" destOrd="0" presId="urn:microsoft.com/office/officeart/2005/8/layout/hierarchy4"/>
    <dgm:cxn modelId="{80937047-EC56-46D0-989E-2A16EF0FFD3E}" type="presParOf" srcId="{2DAC23C4-6E0E-4B5F-BC07-D221707A32BF}" destId="{A61FCA1B-54E9-42C4-8FB5-9A00B4C1CA1F}" srcOrd="0" destOrd="0" presId="urn:microsoft.com/office/officeart/2005/8/layout/hierarchy4"/>
    <dgm:cxn modelId="{012B296F-3BCE-4D33-AD9E-ECAC7EF7A678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/>
      <dgm:spPr/>
      <dgm:t>
        <a:bodyPr/>
        <a:lstStyle/>
        <a:p>
          <a:pPr algn="ctr" rtl="0"/>
          <a:r>
            <a:rPr lang="nl-BE" dirty="0" smtClean="0"/>
            <a:t>THREE MAIN COMPONENTS</a:t>
          </a:r>
          <a:endParaRPr lang="nl-BE" dirty="0"/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5B3E5964-B571-4CB2-BDED-5D360FECB602}" type="presOf" srcId="{0D584B97-96A7-42C4-B264-82FACAC9EDA6}" destId="{F518B5D0-2E30-451E-84E0-223F9F68B864}" srcOrd="0" destOrd="0" presId="urn:microsoft.com/office/officeart/2005/8/layout/vList2"/>
    <dgm:cxn modelId="{24B7D4F7-0901-4576-AC07-1BE9EB4468DA}" type="presOf" srcId="{1C9C3EC3-8692-4D29-BF1F-A165D6E78D66}" destId="{043CFA8A-BBE4-4909-968B-BB4AF70065D4}" srcOrd="0" destOrd="0" presId="urn:microsoft.com/office/officeart/2005/8/layout/vList2"/>
    <dgm:cxn modelId="{F12C5FF4-1BC1-413A-8A18-2FDBE7FBDF08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</dgm:ptLst>
  <dgm:cxnLst>
    <dgm:cxn modelId="{E8D13CFA-F9C5-49FA-A88F-C7AB0A5BCAC8}" type="presOf" srcId="{96A8E531-7133-44A2-85C0-E4B3C75AA739}" destId="{FF714698-8CAF-4ABF-94F9-66E79D69CC11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PHENOdat</a:t>
          </a:r>
          <a:r>
            <a:rPr lang="nl-BE" dirty="0" smtClean="0"/>
            <a:t>: </a:t>
          </a:r>
          <a:r>
            <a:rPr lang="nl-BE" dirty="0" err="1" smtClean="0"/>
            <a:t>Detect</a:t>
          </a:r>
          <a:r>
            <a:rPr lang="nl-BE" dirty="0" smtClean="0"/>
            <a:t> SOS/EOS </a:t>
          </a:r>
          <a:r>
            <a:rPr lang="nl-BE" dirty="0" err="1" smtClean="0"/>
            <a:t>for</a:t>
          </a:r>
          <a:r>
            <a:rPr lang="nl-BE" dirty="0" smtClean="0"/>
            <a:t> 1 </a:t>
          </a:r>
          <a:r>
            <a:rPr lang="nl-BE" dirty="0" err="1" smtClean="0"/>
            <a:t>or</a:t>
          </a:r>
          <a:r>
            <a:rPr lang="nl-BE" dirty="0" smtClean="0"/>
            <a:t> 2 </a:t>
          </a:r>
          <a:r>
            <a:rPr lang="nl-BE" dirty="0" err="1" smtClean="0"/>
            <a:t>cycles</a:t>
          </a:r>
          <a:r>
            <a:rPr lang="nl-BE" dirty="0" smtClean="0"/>
            <a:t> per </a:t>
          </a:r>
          <a:r>
            <a:rPr lang="nl-BE" dirty="0" err="1" smtClean="0"/>
            <a:t>year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D3DF2586-B19D-43D1-8E1D-43FF50B3F17A}" type="presOf" srcId="{96A8E531-7133-44A2-85C0-E4B3C75AA739}" destId="{FF714698-8CAF-4ABF-94F9-66E79D69CC11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2A9E8BDE-C40A-4B4C-A91C-6BE531A088AF}" type="presOf" srcId="{48760DCB-A05B-46C7-9CC8-6884243D3FCB}" destId="{A61FCA1B-54E9-42C4-8FB5-9A00B4C1CA1F}" srcOrd="0" destOrd="0" presId="urn:microsoft.com/office/officeart/2005/8/layout/hierarchy4"/>
    <dgm:cxn modelId="{29857ABB-74B6-450B-ADFE-27A790A90198}" type="presParOf" srcId="{FF714698-8CAF-4ABF-94F9-66E79D69CC11}" destId="{2DAC23C4-6E0E-4B5F-BC07-D221707A32BF}" srcOrd="0" destOrd="0" presId="urn:microsoft.com/office/officeart/2005/8/layout/hierarchy4"/>
    <dgm:cxn modelId="{72864108-26E4-4F8A-8F2C-E8784FED29E6}" type="presParOf" srcId="{2DAC23C4-6E0E-4B5F-BC07-D221707A32BF}" destId="{A61FCA1B-54E9-42C4-8FB5-9A00B4C1CA1F}" srcOrd="0" destOrd="0" presId="urn:microsoft.com/office/officeart/2005/8/layout/hierarchy4"/>
    <dgm:cxn modelId="{86A3B3CA-1361-4BAB-8368-04DE91376590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</dgm:ptLst>
  <dgm:cxnLst>
    <dgm:cxn modelId="{9050FC11-BF34-4242-8278-874C16B618D7}" type="presOf" srcId="{96A8E531-7133-44A2-85C0-E4B3C75AA739}" destId="{FF714698-8CAF-4ABF-94F9-66E79D69CC11}" srcOrd="0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PHENOdat</a:t>
          </a:r>
          <a:r>
            <a:rPr lang="nl-BE" dirty="0" smtClean="0"/>
            <a:t>: </a:t>
          </a:r>
          <a:r>
            <a:rPr lang="nl-BE" dirty="0" err="1" smtClean="0"/>
            <a:t>Additional</a:t>
          </a:r>
          <a:r>
            <a:rPr lang="nl-BE" dirty="0" smtClean="0"/>
            <a:t> </a:t>
          </a:r>
          <a:r>
            <a:rPr lang="nl-BE" dirty="0" err="1" smtClean="0"/>
            <a:t>OUT-IMGs</a:t>
          </a:r>
          <a:r>
            <a:rPr lang="nl-BE" dirty="0" smtClean="0"/>
            <a:t> </a:t>
          </a:r>
          <a:r>
            <a:rPr lang="nl-BE" dirty="0" err="1" smtClean="0"/>
            <a:t>derived</a:t>
          </a:r>
          <a:r>
            <a:rPr lang="nl-BE" dirty="0" smtClean="0"/>
            <a:t> </a:t>
          </a:r>
          <a:r>
            <a:rPr lang="nl-BE" dirty="0" err="1" smtClean="0"/>
            <a:t>from</a:t>
          </a:r>
          <a:r>
            <a:rPr lang="nl-BE" dirty="0" smtClean="0"/>
            <a:t> SOS/EOS 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7B4C6606-62B8-48BC-91B1-DC9BB72755AA}" type="presOf" srcId="{48760DCB-A05B-46C7-9CC8-6884243D3FCB}" destId="{A61FCA1B-54E9-42C4-8FB5-9A00B4C1CA1F}" srcOrd="0" destOrd="0" presId="urn:microsoft.com/office/officeart/2005/8/layout/hierarchy4"/>
    <dgm:cxn modelId="{0B4A7D48-5004-44A7-A15C-740A83DE515C}" type="presOf" srcId="{96A8E531-7133-44A2-85C0-E4B3C75AA739}" destId="{FF714698-8CAF-4ABF-94F9-66E79D69CC11}" srcOrd="0" destOrd="0" presId="urn:microsoft.com/office/officeart/2005/8/layout/hierarchy4"/>
    <dgm:cxn modelId="{2D5B1216-78CC-4C61-AFB3-6432A9C492AB}" type="presParOf" srcId="{FF714698-8CAF-4ABF-94F9-66E79D69CC11}" destId="{2DAC23C4-6E0E-4B5F-BC07-D221707A32BF}" srcOrd="0" destOrd="0" presId="urn:microsoft.com/office/officeart/2005/8/layout/hierarchy4"/>
    <dgm:cxn modelId="{DC34B22A-3207-4AB1-92E1-A05610A9F58F}" type="presParOf" srcId="{2DAC23C4-6E0E-4B5F-BC07-D221707A32BF}" destId="{A61FCA1B-54E9-42C4-8FB5-9A00B4C1CA1F}" srcOrd="0" destOrd="0" presId="urn:microsoft.com/office/officeart/2005/8/layout/hierarchy4"/>
    <dgm:cxn modelId="{D302A1F6-7080-4376-86DA-ABA3E71C0F9A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 custT="1"/>
      <dgm:spPr/>
      <dgm:t>
        <a:bodyPr/>
        <a:lstStyle/>
        <a:p>
          <a:pPr algn="l" rtl="0"/>
          <a:r>
            <a:rPr lang="nl-BE" sz="2800" dirty="0" smtClean="0"/>
            <a:t>Program </a:t>
          </a:r>
          <a:r>
            <a:rPr lang="nl-BE" sz="2800" dirty="0" err="1" smtClean="0"/>
            <a:t>PHENOdat</a:t>
          </a:r>
          <a:r>
            <a:rPr lang="nl-BE" sz="2800" dirty="0" smtClean="0"/>
            <a:t>: </a:t>
          </a:r>
          <a:r>
            <a:rPr lang="nl-BE" sz="2800" dirty="0" err="1" smtClean="0"/>
            <a:t>Conclusions</a:t>
          </a:r>
          <a:endParaRPr lang="nl-BE" sz="2800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 custLinFactNeighborY="14286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42BEF5E2-DC0D-46CD-A00C-289108AE12DE}" type="presOf" srcId="{96A8E531-7133-44A2-85C0-E4B3C75AA739}" destId="{FF714698-8CAF-4ABF-94F9-66E79D69CC11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94A7DF78-D3B5-443E-AF70-923B06E9E5F5}" type="presOf" srcId="{48760DCB-A05B-46C7-9CC8-6884243D3FCB}" destId="{A61FCA1B-54E9-42C4-8FB5-9A00B4C1CA1F}" srcOrd="0" destOrd="0" presId="urn:microsoft.com/office/officeart/2005/8/layout/hierarchy4"/>
    <dgm:cxn modelId="{BC6D5FAC-5887-4749-AB30-6F94B7075B7E}" type="presParOf" srcId="{FF714698-8CAF-4ABF-94F9-66E79D69CC11}" destId="{2DAC23C4-6E0E-4B5F-BC07-D221707A32BF}" srcOrd="0" destOrd="0" presId="urn:microsoft.com/office/officeart/2005/8/layout/hierarchy4"/>
    <dgm:cxn modelId="{2B09A2E5-09F8-4506-965B-EC72BCFB8706}" type="presParOf" srcId="{2DAC23C4-6E0E-4B5F-BC07-D221707A32BF}" destId="{A61FCA1B-54E9-42C4-8FB5-9A00B4C1CA1F}" srcOrd="0" destOrd="0" presId="urn:microsoft.com/office/officeart/2005/8/layout/hierarchy4"/>
    <dgm:cxn modelId="{D3AE17C1-857D-4D26-9143-96C9C036B013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PHENOcum</a:t>
          </a:r>
          <a:r>
            <a:rPr lang="nl-BE" dirty="0" smtClean="0"/>
            <a:t>: </a:t>
          </a:r>
          <a:r>
            <a:rPr lang="nl-BE" dirty="0" err="1" smtClean="0"/>
            <a:t>Mean</a:t>
          </a:r>
          <a:r>
            <a:rPr lang="nl-BE" dirty="0" smtClean="0"/>
            <a:t>/</a:t>
          </a:r>
          <a:r>
            <a:rPr lang="nl-BE" dirty="0" err="1" smtClean="0"/>
            <a:t>sum</a:t>
          </a:r>
          <a:r>
            <a:rPr lang="nl-BE" dirty="0" smtClean="0"/>
            <a:t> of VI </a:t>
          </a:r>
          <a:r>
            <a:rPr lang="nl-BE" dirty="0" err="1" smtClean="0"/>
            <a:t>between</a:t>
          </a:r>
          <a:r>
            <a:rPr lang="nl-BE" dirty="0" smtClean="0"/>
            <a:t> SOS and EOS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7AC7CC29-AB02-4D20-9C2A-53A05A5FA223}" type="presOf" srcId="{48760DCB-A05B-46C7-9CC8-6884243D3FCB}" destId="{A61FCA1B-54E9-42C4-8FB5-9A00B4C1CA1F}" srcOrd="0" destOrd="0" presId="urn:microsoft.com/office/officeart/2005/8/layout/hierarchy4"/>
    <dgm:cxn modelId="{AEF8DFF9-05FD-4C49-81FD-C9F6EC00F71B}" type="presOf" srcId="{96A8E531-7133-44A2-85C0-E4B3C75AA739}" destId="{FF714698-8CAF-4ABF-94F9-66E79D69CC11}" srcOrd="0" destOrd="0" presId="urn:microsoft.com/office/officeart/2005/8/layout/hierarchy4"/>
    <dgm:cxn modelId="{D9A9019A-9381-4954-81A9-D68C117D17BC}" type="presParOf" srcId="{FF714698-8CAF-4ABF-94F9-66E79D69CC11}" destId="{2DAC23C4-6E0E-4B5F-BC07-D221707A32BF}" srcOrd="0" destOrd="0" presId="urn:microsoft.com/office/officeart/2005/8/layout/hierarchy4"/>
    <dgm:cxn modelId="{F71BB550-AF5A-482E-A5BE-D2B9FDE2BD37}" type="presParOf" srcId="{2DAC23C4-6E0E-4B5F-BC07-D221707A32BF}" destId="{A61FCA1B-54E9-42C4-8FB5-9A00B4C1CA1F}" srcOrd="0" destOrd="0" presId="urn:microsoft.com/office/officeart/2005/8/layout/hierarchy4"/>
    <dgm:cxn modelId="{E256CD27-D345-4AE6-B13B-05FBA3BEFC52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PHENOcum</a:t>
          </a:r>
          <a:r>
            <a:rPr lang="nl-BE" dirty="0" smtClean="0"/>
            <a:t>: </a:t>
          </a:r>
          <a:r>
            <a:rPr lang="nl-BE" dirty="0" err="1" smtClean="0"/>
            <a:t>Mean</a:t>
          </a:r>
          <a:r>
            <a:rPr lang="nl-BE" dirty="0" smtClean="0"/>
            <a:t>/</a:t>
          </a:r>
          <a:r>
            <a:rPr lang="nl-BE" dirty="0" err="1" smtClean="0"/>
            <a:t>sum</a:t>
          </a:r>
          <a:r>
            <a:rPr lang="nl-BE" dirty="0" smtClean="0"/>
            <a:t> of VI </a:t>
          </a:r>
          <a:r>
            <a:rPr lang="nl-BE" dirty="0" err="1" smtClean="0"/>
            <a:t>between</a:t>
          </a:r>
          <a:r>
            <a:rPr lang="nl-BE" dirty="0" smtClean="0"/>
            <a:t> SOS and EOS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67BAC655-0775-4750-B094-3BF39B0FEBAA}" type="presOf" srcId="{48760DCB-A05B-46C7-9CC8-6884243D3FCB}" destId="{A61FCA1B-54E9-42C4-8FB5-9A00B4C1CA1F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9B91442D-FB17-435D-A895-B8B7F98E1AF2}" type="presOf" srcId="{96A8E531-7133-44A2-85C0-E4B3C75AA739}" destId="{FF714698-8CAF-4ABF-94F9-66E79D69CC11}" srcOrd="0" destOrd="0" presId="urn:microsoft.com/office/officeart/2005/8/layout/hierarchy4"/>
    <dgm:cxn modelId="{0AF1A88A-827D-4544-BCA0-590D8962A11A}" type="presParOf" srcId="{FF714698-8CAF-4ABF-94F9-66E79D69CC11}" destId="{2DAC23C4-6E0E-4B5F-BC07-D221707A32BF}" srcOrd="0" destOrd="0" presId="urn:microsoft.com/office/officeart/2005/8/layout/hierarchy4"/>
    <dgm:cxn modelId="{AB30B758-F27A-4258-A2C9-31E526803030}" type="presParOf" srcId="{2DAC23C4-6E0E-4B5F-BC07-D221707A32BF}" destId="{A61FCA1B-54E9-42C4-8FB5-9A00B4C1CA1F}" srcOrd="0" destOrd="0" presId="urn:microsoft.com/office/officeart/2005/8/layout/hierarchy4"/>
    <dgm:cxn modelId="{7BA54D6F-A26C-44AF-9C3C-C5DD03DED05B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PHENOcum</a:t>
          </a:r>
          <a:r>
            <a:rPr lang="nl-BE" dirty="0" smtClean="0"/>
            <a:t>: </a:t>
          </a:r>
          <a:r>
            <a:rPr lang="nl-BE" dirty="0" err="1" smtClean="0"/>
            <a:t>Mean</a:t>
          </a:r>
          <a:r>
            <a:rPr lang="nl-BE" dirty="0" smtClean="0"/>
            <a:t>/</a:t>
          </a:r>
          <a:r>
            <a:rPr lang="nl-BE" dirty="0" err="1" smtClean="0"/>
            <a:t>sum</a:t>
          </a:r>
          <a:r>
            <a:rPr lang="nl-BE" dirty="0" smtClean="0"/>
            <a:t> of VI </a:t>
          </a:r>
          <a:r>
            <a:rPr lang="nl-BE" dirty="0" err="1" smtClean="0"/>
            <a:t>between</a:t>
          </a:r>
          <a:r>
            <a:rPr lang="nl-BE" dirty="0" smtClean="0"/>
            <a:t> SOS and EOS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3B3334D4-4F64-4B9E-A6CB-F937A2353108}" type="presOf" srcId="{48760DCB-A05B-46C7-9CC8-6884243D3FCB}" destId="{A61FCA1B-54E9-42C4-8FB5-9A00B4C1CA1F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0B6A1F69-27AC-45AE-8E08-FBA0DA9F5546}" type="presOf" srcId="{96A8E531-7133-44A2-85C0-E4B3C75AA739}" destId="{FF714698-8CAF-4ABF-94F9-66E79D69CC11}" srcOrd="0" destOrd="0" presId="urn:microsoft.com/office/officeart/2005/8/layout/hierarchy4"/>
    <dgm:cxn modelId="{6843A2C1-C476-495C-979B-33039C83248C}" type="presParOf" srcId="{FF714698-8CAF-4ABF-94F9-66E79D69CC11}" destId="{2DAC23C4-6E0E-4B5F-BC07-D221707A32BF}" srcOrd="0" destOrd="0" presId="urn:microsoft.com/office/officeart/2005/8/layout/hierarchy4"/>
    <dgm:cxn modelId="{8735525D-6902-4728-9511-F6F23427DEE7}" type="presParOf" srcId="{2DAC23C4-6E0E-4B5F-BC07-D221707A32BF}" destId="{A61FCA1B-54E9-42C4-8FB5-9A00B4C1CA1F}" srcOrd="0" destOrd="0" presId="urn:microsoft.com/office/officeart/2005/8/layout/hierarchy4"/>
    <dgm:cxn modelId="{1ED27339-4083-414B-900E-D55048E86F6E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</a:t>
          </a:r>
          <a:r>
            <a:rPr lang="nl-BE" dirty="0" err="1" smtClean="0"/>
            <a:t>PHENOnow</a:t>
          </a:r>
          <a:r>
            <a:rPr lang="nl-BE" dirty="0" smtClean="0"/>
            <a:t>: </a:t>
          </a:r>
          <a:r>
            <a:rPr lang="nl-BE" dirty="0" err="1" smtClean="0"/>
            <a:t>Progress</a:t>
          </a:r>
          <a:r>
            <a:rPr lang="nl-BE" dirty="0" smtClean="0"/>
            <a:t> of </a:t>
          </a:r>
          <a:r>
            <a:rPr lang="nl-BE" dirty="0" err="1" smtClean="0"/>
            <a:t>season</a:t>
          </a:r>
          <a:r>
            <a:rPr lang="nl-BE" dirty="0" smtClean="0"/>
            <a:t>(s) at </a:t>
          </a:r>
          <a:r>
            <a:rPr lang="nl-BE" dirty="0" err="1" smtClean="0"/>
            <a:t>current</a:t>
          </a:r>
          <a:r>
            <a:rPr lang="nl-BE" dirty="0" smtClean="0"/>
            <a:t> date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450D1DCC-BCB7-4ACE-9640-DF7137BC61B0}" type="presOf" srcId="{48760DCB-A05B-46C7-9CC8-6884243D3FCB}" destId="{A61FCA1B-54E9-42C4-8FB5-9A00B4C1CA1F}" srcOrd="0" destOrd="0" presId="urn:microsoft.com/office/officeart/2005/8/layout/hierarchy4"/>
    <dgm:cxn modelId="{0D6C5183-2EBB-47E4-ABBF-722CDD01FD41}" type="presOf" srcId="{96A8E531-7133-44A2-85C0-E4B3C75AA739}" destId="{FF714698-8CAF-4ABF-94F9-66E79D69CC11}" srcOrd="0" destOrd="0" presId="urn:microsoft.com/office/officeart/2005/8/layout/hierarchy4"/>
    <dgm:cxn modelId="{AD5522D8-FDFC-482D-BC48-56845309BA7B}" type="presParOf" srcId="{FF714698-8CAF-4ABF-94F9-66E79D69CC11}" destId="{2DAC23C4-6E0E-4B5F-BC07-D221707A32BF}" srcOrd="0" destOrd="0" presId="urn:microsoft.com/office/officeart/2005/8/layout/hierarchy4"/>
    <dgm:cxn modelId="{D96DDF88-E907-4D7B-BB56-A700FD61E02E}" type="presParOf" srcId="{2DAC23C4-6E0E-4B5F-BC07-D221707A32BF}" destId="{A61FCA1B-54E9-42C4-8FB5-9A00B4C1CA1F}" srcOrd="0" destOrd="0" presId="urn:microsoft.com/office/officeart/2005/8/layout/hierarchy4"/>
    <dgm:cxn modelId="{A3ACE650-78D1-42CD-B06E-3E06AAB4B8BB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IMG2RUM: </a:t>
          </a:r>
          <a:r>
            <a:rPr lang="nl-BE" dirty="0" err="1" smtClean="0"/>
            <a:t>Spatial</a:t>
          </a:r>
          <a:r>
            <a:rPr lang="nl-BE" dirty="0" smtClean="0"/>
            <a:t> </a:t>
          </a:r>
          <a:r>
            <a:rPr lang="nl-BE" dirty="0" err="1" smtClean="0"/>
            <a:t>aggregation</a:t>
          </a:r>
          <a:r>
            <a:rPr lang="nl-BE" dirty="0" smtClean="0"/>
            <a:t> 1 (</a:t>
          </a:r>
          <a:r>
            <a:rPr lang="nl-BE" dirty="0" err="1" smtClean="0"/>
            <a:t>ordinal</a:t>
          </a:r>
          <a:r>
            <a:rPr lang="nl-BE" dirty="0" smtClean="0"/>
            <a:t> variables)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F72B4465-BA1D-4DF5-9183-A7AB845D35C1}" type="presOf" srcId="{48760DCB-A05B-46C7-9CC8-6884243D3FCB}" destId="{A61FCA1B-54E9-42C4-8FB5-9A00B4C1CA1F}" srcOrd="0" destOrd="0" presId="urn:microsoft.com/office/officeart/2005/8/layout/hierarchy4"/>
    <dgm:cxn modelId="{1063DD1C-2083-4B84-81F2-ADBB8B4411D5}" type="presOf" srcId="{96A8E531-7133-44A2-85C0-E4B3C75AA739}" destId="{FF714698-8CAF-4ABF-94F9-66E79D69CC11}" srcOrd="0" destOrd="0" presId="urn:microsoft.com/office/officeart/2005/8/layout/hierarchy4"/>
    <dgm:cxn modelId="{71D9AF8D-CD8E-4767-A138-581B9B4C5B38}" type="presParOf" srcId="{FF714698-8CAF-4ABF-94F9-66E79D69CC11}" destId="{2DAC23C4-6E0E-4B5F-BC07-D221707A32BF}" srcOrd="0" destOrd="0" presId="urn:microsoft.com/office/officeart/2005/8/layout/hierarchy4"/>
    <dgm:cxn modelId="{23845BA0-9F36-4152-AF19-B5E6F24CC629}" type="presParOf" srcId="{2DAC23C4-6E0E-4B5F-BC07-D221707A32BF}" destId="{A61FCA1B-54E9-42C4-8FB5-9A00B4C1CA1F}" srcOrd="0" destOrd="0" presId="urn:microsoft.com/office/officeart/2005/8/layout/hierarchy4"/>
    <dgm:cxn modelId="{96F901BA-5B25-4349-8422-EF0F8BC4AA92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/>
      <dgm:spPr/>
      <dgm:t>
        <a:bodyPr/>
        <a:lstStyle/>
        <a:p>
          <a:pPr algn="ctr" rtl="0"/>
          <a:r>
            <a:rPr lang="nl-BE" dirty="0" smtClean="0"/>
            <a:t>REMOTE SENSING DATA SETS</a:t>
          </a:r>
          <a:endParaRPr lang="nl-BE" dirty="0"/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EB480899-2FC1-493F-B7A7-55B88EA02B3E}" type="presOf" srcId="{1C9C3EC3-8692-4D29-BF1F-A165D6E78D66}" destId="{043CFA8A-BBE4-4909-968B-BB4AF70065D4}" srcOrd="0" destOrd="0" presId="urn:microsoft.com/office/officeart/2005/8/layout/vList2"/>
    <dgm:cxn modelId="{C0D343BB-9B5B-4BC3-A022-5127041C6551}" type="presOf" srcId="{0D584B97-96A7-42C4-B264-82FACAC9EDA6}" destId="{F518B5D0-2E30-451E-84E0-223F9F68B864}" srcOrd="0" destOrd="0" presId="urn:microsoft.com/office/officeart/2005/8/layout/vList2"/>
    <dgm:cxn modelId="{5773C4BE-6AF1-44D1-948D-C718F5D13947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CLS2RUM: </a:t>
          </a:r>
          <a:r>
            <a:rPr lang="nl-BE" dirty="0" err="1" smtClean="0"/>
            <a:t>Spatial</a:t>
          </a:r>
          <a:r>
            <a:rPr lang="nl-BE" dirty="0" smtClean="0"/>
            <a:t> </a:t>
          </a:r>
          <a:r>
            <a:rPr lang="nl-BE" dirty="0" err="1" smtClean="0"/>
            <a:t>aggregation</a:t>
          </a:r>
          <a:r>
            <a:rPr lang="nl-BE" dirty="0" smtClean="0"/>
            <a:t> 2 (</a:t>
          </a:r>
          <a:r>
            <a:rPr lang="nl-BE" dirty="0" err="1" smtClean="0"/>
            <a:t>categorical</a:t>
          </a:r>
          <a:r>
            <a:rPr lang="nl-BE" dirty="0" smtClean="0"/>
            <a:t> </a:t>
          </a:r>
          <a:r>
            <a:rPr lang="nl-BE" dirty="0" err="1" smtClean="0"/>
            <a:t>var’s</a:t>
          </a:r>
          <a:r>
            <a:rPr lang="nl-BE" dirty="0" smtClean="0"/>
            <a:t>)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F3586FC2-D4D8-438D-9D2C-97013FD77D65}" type="presOf" srcId="{48760DCB-A05B-46C7-9CC8-6884243D3FCB}" destId="{A61FCA1B-54E9-42C4-8FB5-9A00B4C1CA1F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2C22EB86-EB53-478C-8E37-3139302873DF}" type="presOf" srcId="{96A8E531-7133-44A2-85C0-E4B3C75AA739}" destId="{FF714698-8CAF-4ABF-94F9-66E79D69CC11}" srcOrd="0" destOrd="0" presId="urn:microsoft.com/office/officeart/2005/8/layout/hierarchy4"/>
    <dgm:cxn modelId="{FCC0964F-8B8C-4C37-811F-835557CA1EAE}" type="presParOf" srcId="{FF714698-8CAF-4ABF-94F9-66E79D69CC11}" destId="{2DAC23C4-6E0E-4B5F-BC07-D221707A32BF}" srcOrd="0" destOrd="0" presId="urn:microsoft.com/office/officeart/2005/8/layout/hierarchy4"/>
    <dgm:cxn modelId="{4986D694-FD3A-4890-A9B5-871FB86417A7}" type="presParOf" srcId="{2DAC23C4-6E0E-4B5F-BC07-D221707A32BF}" destId="{A61FCA1B-54E9-42C4-8FB5-9A00B4C1CA1F}" srcOrd="0" destOrd="0" presId="urn:microsoft.com/office/officeart/2005/8/layout/hierarchy4"/>
    <dgm:cxn modelId="{E5B932EA-5809-4103-838C-B2BBABEC7029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RUM2IMG: </a:t>
          </a:r>
          <a:r>
            <a:rPr lang="nl-BE" dirty="0" err="1" smtClean="0"/>
            <a:t>Reconvert</a:t>
          </a:r>
          <a:r>
            <a:rPr lang="nl-BE" dirty="0" smtClean="0"/>
            <a:t> </a:t>
          </a:r>
          <a:r>
            <a:rPr lang="nl-BE" dirty="0" err="1" smtClean="0"/>
            <a:t>RUM-values</a:t>
          </a:r>
          <a:r>
            <a:rPr lang="nl-BE" dirty="0" smtClean="0"/>
            <a:t> to IMG </a:t>
          </a:r>
          <a:r>
            <a:rPr lang="nl-BE" dirty="0" err="1" smtClean="0"/>
            <a:t>format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FFCC8622-C94A-49A3-8CDA-E37C75AEB4C2}" type="presOf" srcId="{96A8E531-7133-44A2-85C0-E4B3C75AA739}" destId="{FF714698-8CAF-4ABF-94F9-66E79D69CC11}" srcOrd="0" destOrd="0" presId="urn:microsoft.com/office/officeart/2005/8/layout/hierarchy4"/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5A5AF2CB-BDC7-4301-851D-9B78022A299C}" type="presOf" srcId="{48760DCB-A05B-46C7-9CC8-6884243D3FCB}" destId="{A61FCA1B-54E9-42C4-8FB5-9A00B4C1CA1F}" srcOrd="0" destOrd="0" presId="urn:microsoft.com/office/officeart/2005/8/layout/hierarchy4"/>
    <dgm:cxn modelId="{8D6C6E60-A913-49F6-A592-7E8693F17B62}" type="presParOf" srcId="{FF714698-8CAF-4ABF-94F9-66E79D69CC11}" destId="{2DAC23C4-6E0E-4B5F-BC07-D221707A32BF}" srcOrd="0" destOrd="0" presId="urn:microsoft.com/office/officeart/2005/8/layout/hierarchy4"/>
    <dgm:cxn modelId="{19D7D6D8-A5F3-44EE-A7B7-3F1C83FDAC40}" type="presParOf" srcId="{2DAC23C4-6E0E-4B5F-BC07-D221707A32BF}" destId="{A61FCA1B-54E9-42C4-8FB5-9A00B4C1CA1F}" srcOrd="0" destOrd="0" presId="urn:microsoft.com/office/officeart/2005/8/layout/hierarchy4"/>
    <dgm:cxn modelId="{0E4C7526-9DCB-4711-A61C-E21DA2CD3D2B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/>
      <dgm:spPr/>
      <dgm:t>
        <a:bodyPr/>
        <a:lstStyle/>
        <a:p>
          <a:pPr algn="l" rtl="0"/>
          <a:r>
            <a:rPr lang="en-GB" dirty="0" smtClean="0">
              <a:solidFill>
                <a:schemeClr val="bg1"/>
              </a:solidFill>
            </a:rPr>
            <a:t>2. Image Processing Tools (review)</a:t>
          </a:r>
          <a:endParaRPr lang="nl-BE" dirty="0">
            <a:solidFill>
              <a:schemeClr val="bg1"/>
            </a:solidFill>
          </a:endParaRPr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 custLinFactNeighborX="971" custLinFactNeighborY="-689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0DE52BDB-FACF-4F5D-8418-B08F22C6C628}" type="presOf" srcId="{1C9C3EC3-8692-4D29-BF1F-A165D6E78D66}" destId="{043CFA8A-BBE4-4909-968B-BB4AF70065D4}" srcOrd="0" destOrd="0" presId="urn:microsoft.com/office/officeart/2005/8/layout/vList2"/>
    <dgm:cxn modelId="{7F77F50A-78A9-47AF-A5B4-05DB44A84BC4}" type="presOf" srcId="{0D584B97-96A7-42C4-B264-82FACAC9EDA6}" destId="{F518B5D0-2E30-451E-84E0-223F9F68B864}" srcOrd="0" destOrd="0" presId="urn:microsoft.com/office/officeart/2005/8/layout/vList2"/>
    <dgm:cxn modelId="{10F1713F-701E-47FC-A2DA-33EBA2C5DAAD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 custT="1"/>
      <dgm:spPr/>
      <dgm:t>
        <a:bodyPr/>
        <a:lstStyle/>
        <a:p>
          <a:pPr algn="ctr" rtl="0"/>
          <a:r>
            <a:rPr lang="en-GB" sz="2400" dirty="0" smtClean="0">
              <a:solidFill>
                <a:schemeClr val="bg1"/>
              </a:solidFill>
            </a:rPr>
            <a:t>Component 2/3: Image processing, at VITO &amp; FAO</a:t>
          </a:r>
          <a:endParaRPr lang="nl-BE" sz="2400" dirty="0">
            <a:solidFill>
              <a:schemeClr val="bg1"/>
            </a:solidFill>
          </a:endParaRPr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 custLinFactNeighborX="111" custLinFactNeighborY="-689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EC5E2DE4-B790-4D85-9E5C-461F43EEE33D}" type="presOf" srcId="{0D584B97-96A7-42C4-B264-82FACAC9EDA6}" destId="{F518B5D0-2E30-451E-84E0-223F9F68B864}" srcOrd="0" destOrd="0" presId="urn:microsoft.com/office/officeart/2005/8/layout/vList2"/>
    <dgm:cxn modelId="{47294F30-6DA8-44F4-8F78-A5307A9654DB}" type="presOf" srcId="{1C9C3EC3-8692-4D29-BF1F-A165D6E78D66}" destId="{043CFA8A-BBE4-4909-968B-BB4AF70065D4}" srcOrd="0" destOrd="0" presId="urn:microsoft.com/office/officeart/2005/8/layout/vList2"/>
    <dgm:cxn modelId="{2F2AE459-23C6-4FCB-AED0-20F012D15FB1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/>
      <dgm:spPr/>
      <dgm:t>
        <a:bodyPr/>
        <a:lstStyle/>
        <a:p>
          <a:pPr algn="ctr" rtl="0"/>
          <a:r>
            <a:rPr lang="nl-BE" dirty="0" smtClean="0"/>
            <a:t>THREE MAIN COMPONENTS</a:t>
          </a:r>
          <a:endParaRPr lang="nl-BE" dirty="0"/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E389E06C-69AA-4E5E-97CC-766F7F74C68C}" type="presOf" srcId="{0D584B97-96A7-42C4-B264-82FACAC9EDA6}" destId="{F518B5D0-2E30-451E-84E0-223F9F68B864}" srcOrd="0" destOrd="0" presId="urn:microsoft.com/office/officeart/2005/8/layout/vList2"/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71B395C4-0038-42B0-B1D8-3EC82366BA43}" type="presOf" srcId="{1C9C3EC3-8692-4D29-BF1F-A165D6E78D66}" destId="{043CFA8A-BBE4-4909-968B-BB4AF70065D4}" srcOrd="0" destOrd="0" presId="urn:microsoft.com/office/officeart/2005/8/layout/vList2"/>
    <dgm:cxn modelId="{2BC5E149-CFC8-4FB3-A52A-16D93F942B6A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 custT="1"/>
      <dgm:spPr/>
      <dgm:t>
        <a:bodyPr/>
        <a:lstStyle/>
        <a:p>
          <a:pPr algn="l" rtl="0"/>
          <a:r>
            <a:rPr lang="nl-BE" sz="2400" dirty="0" err="1" smtClean="0">
              <a:solidFill>
                <a:schemeClr val="bg1"/>
              </a:solidFill>
            </a:rPr>
            <a:t>Further</a:t>
          </a:r>
          <a:r>
            <a:rPr lang="nl-BE" sz="2400" dirty="0" smtClean="0">
              <a:solidFill>
                <a:schemeClr val="bg1"/>
              </a:solidFill>
            </a:rPr>
            <a:t> </a:t>
          </a:r>
          <a:r>
            <a:rPr lang="nl-BE" sz="2400" dirty="0" err="1" smtClean="0">
              <a:solidFill>
                <a:schemeClr val="bg1"/>
              </a:solidFill>
            </a:rPr>
            <a:t>analysis</a:t>
          </a:r>
          <a:r>
            <a:rPr lang="nl-BE" sz="2400" dirty="0" smtClean="0">
              <a:solidFill>
                <a:schemeClr val="bg1"/>
              </a:solidFill>
            </a:rPr>
            <a:t> via Web Viewer and/</a:t>
          </a:r>
          <a:r>
            <a:rPr lang="nl-BE" sz="2400" dirty="0" err="1" smtClean="0">
              <a:solidFill>
                <a:schemeClr val="bg1"/>
              </a:solidFill>
            </a:rPr>
            <a:t>or</a:t>
          </a:r>
          <a:r>
            <a:rPr lang="nl-BE" sz="2400" dirty="0" smtClean="0">
              <a:solidFill>
                <a:schemeClr val="bg1"/>
              </a:solidFill>
            </a:rPr>
            <a:t> Spirits?</a:t>
          </a:r>
          <a:endParaRPr lang="nl-BE" sz="2400" dirty="0">
            <a:solidFill>
              <a:schemeClr val="bg1"/>
            </a:solidFill>
          </a:endParaRPr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 custLinFactNeighborX="111" custLinFactNeighborY="-689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BE617A2D-1458-4568-8B8D-C0BFFA6507F6}" type="presOf" srcId="{0D584B97-96A7-42C4-B264-82FACAC9EDA6}" destId="{F518B5D0-2E30-451E-84E0-223F9F68B864}" srcOrd="0" destOrd="0" presId="urn:microsoft.com/office/officeart/2005/8/layout/vList2"/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643A736A-9CFA-43A2-85B1-E0575DEBE5E9}" type="presOf" srcId="{1C9C3EC3-8692-4D29-BF1F-A165D6E78D66}" destId="{043CFA8A-BBE4-4909-968B-BB4AF70065D4}" srcOrd="0" destOrd="0" presId="urn:microsoft.com/office/officeart/2005/8/layout/vList2"/>
    <dgm:cxn modelId="{B0988B79-4718-4BE0-884A-18FEC85BC673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SPIRITS: </a:t>
          </a:r>
          <a:r>
            <a:rPr lang="nl-BE" dirty="0" err="1" smtClean="0"/>
            <a:t>RUM-Database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DD09926A-DC1D-4523-9F41-47F8BB8E9EAD}" type="presOf" srcId="{48760DCB-A05B-46C7-9CC8-6884243D3FCB}" destId="{A61FCA1B-54E9-42C4-8FB5-9A00B4C1CA1F}" srcOrd="0" destOrd="0" presId="urn:microsoft.com/office/officeart/2005/8/layout/hierarchy4"/>
    <dgm:cxn modelId="{CF38EDAE-7C1A-46EB-8A9A-F7D4DEC0708E}" type="presOf" srcId="{96A8E531-7133-44A2-85C0-E4B3C75AA739}" destId="{FF714698-8CAF-4ABF-94F9-66E79D69CC11}" srcOrd="0" destOrd="0" presId="urn:microsoft.com/office/officeart/2005/8/layout/hierarchy4"/>
    <dgm:cxn modelId="{04873B82-9439-4E83-AA30-106867A1EA3E}" type="presParOf" srcId="{FF714698-8CAF-4ABF-94F9-66E79D69CC11}" destId="{2DAC23C4-6E0E-4B5F-BC07-D221707A32BF}" srcOrd="0" destOrd="0" presId="urn:microsoft.com/office/officeart/2005/8/layout/hierarchy4"/>
    <dgm:cxn modelId="{6561BA5E-5480-443D-986B-5B052D354AF7}" type="presParOf" srcId="{2DAC23C4-6E0E-4B5F-BC07-D221707A32BF}" destId="{A61FCA1B-54E9-42C4-8FB5-9A00B4C1CA1F}" srcOrd="0" destOrd="0" presId="urn:microsoft.com/office/officeart/2005/8/layout/hierarchy4"/>
    <dgm:cxn modelId="{55AF2B1B-4DA6-400D-8C2D-CCA5F39941E9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 custT="1"/>
      <dgm:spPr/>
      <dgm:t>
        <a:bodyPr/>
        <a:lstStyle/>
        <a:p>
          <a:pPr algn="l" rtl="0">
            <a:lnSpc>
              <a:spcPct val="150000"/>
            </a:lnSpc>
          </a:pPr>
          <a:r>
            <a:rPr lang="nl-BE" sz="2000" dirty="0" smtClean="0"/>
            <a:t>SPIRITS: </a:t>
          </a:r>
          <a:br>
            <a:rPr lang="nl-BE" sz="2000" dirty="0" smtClean="0"/>
          </a:br>
          <a:r>
            <a:rPr lang="nl-BE" sz="2000" dirty="0" err="1" smtClean="0"/>
            <a:t>RUM-Database</a:t>
          </a:r>
          <a:endParaRPr lang="nl-BE" sz="2000" dirty="0" smtClean="0"/>
        </a:p>
        <a:p>
          <a:pPr algn="l" rtl="0">
            <a:lnSpc>
              <a:spcPct val="90000"/>
            </a:lnSpc>
          </a:pPr>
          <a:r>
            <a:rPr lang="nl-BE" sz="2000" dirty="0" smtClean="0"/>
            <a:t>&amp; </a:t>
          </a:r>
          <a:r>
            <a:rPr lang="nl-BE" sz="2000" dirty="0" err="1" smtClean="0"/>
            <a:t>Graphical</a:t>
          </a:r>
          <a:r>
            <a:rPr lang="nl-BE" sz="2000" dirty="0" smtClean="0"/>
            <a:t> Analyses</a:t>
          </a:r>
          <a:endParaRPr lang="nl-BE" sz="2000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4FD5CFED-BE0E-4A8C-97F1-389817278564}" type="presOf" srcId="{48760DCB-A05B-46C7-9CC8-6884243D3FCB}" destId="{A61FCA1B-54E9-42C4-8FB5-9A00B4C1CA1F}" srcOrd="0" destOrd="0" presId="urn:microsoft.com/office/officeart/2005/8/layout/hierarchy4"/>
    <dgm:cxn modelId="{261FFEE8-5290-4079-BADC-1499CC86BE15}" type="presOf" srcId="{96A8E531-7133-44A2-85C0-E4B3C75AA739}" destId="{FF714698-8CAF-4ABF-94F9-66E79D69CC11}" srcOrd="0" destOrd="0" presId="urn:microsoft.com/office/officeart/2005/8/layout/hierarchy4"/>
    <dgm:cxn modelId="{8C24F3B9-3332-4F3A-9B88-9DD9E800B8E4}" type="presParOf" srcId="{FF714698-8CAF-4ABF-94F9-66E79D69CC11}" destId="{2DAC23C4-6E0E-4B5F-BC07-D221707A32BF}" srcOrd="0" destOrd="0" presId="urn:microsoft.com/office/officeart/2005/8/layout/hierarchy4"/>
    <dgm:cxn modelId="{C5E11DD9-80A3-4608-BE12-01C6C0CD9FF1}" type="presParOf" srcId="{2DAC23C4-6E0E-4B5F-BC07-D221707A32BF}" destId="{A61FCA1B-54E9-42C4-8FB5-9A00B4C1CA1F}" srcOrd="0" destOrd="0" presId="urn:microsoft.com/office/officeart/2005/8/layout/hierarchy4"/>
    <dgm:cxn modelId="{29D90CBC-AA2E-46FB-888E-8142147C1831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 custT="1"/>
      <dgm:spPr/>
      <dgm:t>
        <a:bodyPr/>
        <a:lstStyle/>
        <a:p>
          <a:pPr algn="l" rtl="0"/>
          <a:r>
            <a:rPr lang="nl-BE" sz="2400" dirty="0" err="1" smtClean="0">
              <a:solidFill>
                <a:schemeClr val="bg1"/>
              </a:solidFill>
            </a:rPr>
            <a:t>Methodological</a:t>
          </a:r>
          <a:r>
            <a:rPr lang="nl-BE" sz="2400" dirty="0" smtClean="0">
              <a:solidFill>
                <a:schemeClr val="bg1"/>
              </a:solidFill>
            </a:rPr>
            <a:t>  </a:t>
          </a:r>
          <a:r>
            <a:rPr lang="nl-BE" sz="2400" dirty="0" err="1" smtClean="0">
              <a:solidFill>
                <a:schemeClr val="bg1"/>
              </a:solidFill>
            </a:rPr>
            <a:t>Variants</a:t>
          </a:r>
          <a:r>
            <a:rPr lang="nl-BE" sz="2400" dirty="0" smtClean="0">
              <a:solidFill>
                <a:schemeClr val="bg1"/>
              </a:solidFill>
            </a:rPr>
            <a:t> &amp; </a:t>
          </a:r>
          <a:r>
            <a:rPr lang="nl-BE" sz="2400" dirty="0" err="1" smtClean="0">
              <a:solidFill>
                <a:schemeClr val="bg1"/>
              </a:solidFill>
            </a:rPr>
            <a:t>Local</a:t>
          </a:r>
          <a:r>
            <a:rPr lang="nl-BE" sz="2400" dirty="0" smtClean="0">
              <a:solidFill>
                <a:schemeClr val="bg1"/>
              </a:solidFill>
            </a:rPr>
            <a:t> </a:t>
          </a:r>
          <a:r>
            <a:rPr lang="nl-BE" sz="2400" dirty="0" err="1" smtClean="0">
              <a:solidFill>
                <a:schemeClr val="bg1"/>
              </a:solidFill>
            </a:rPr>
            <a:t>Applications</a:t>
          </a:r>
          <a:endParaRPr lang="nl-BE" sz="2400" dirty="0">
            <a:solidFill>
              <a:schemeClr val="bg1"/>
            </a:solidFill>
          </a:endParaRPr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 custLinFactNeighborX="111" custLinFactNeighborY="-689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C506FB13-16D1-4A99-87D9-7AD4622BF754}" type="presOf" srcId="{0D584B97-96A7-42C4-B264-82FACAC9EDA6}" destId="{F518B5D0-2E30-451E-84E0-223F9F68B864}" srcOrd="0" destOrd="0" presId="urn:microsoft.com/office/officeart/2005/8/layout/vList2"/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5624BE54-866B-4DDD-ABDC-05DF0EFD8446}" type="presOf" srcId="{1C9C3EC3-8692-4D29-BF1F-A165D6E78D66}" destId="{043CFA8A-BBE4-4909-968B-BB4AF70065D4}" srcOrd="0" destOrd="0" presId="urn:microsoft.com/office/officeart/2005/8/layout/vList2"/>
    <dgm:cxn modelId="{903A9CA3-9E58-4BB3-9230-68042D5E9B7B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/>
      <dgm:spPr/>
      <dgm:t>
        <a:bodyPr/>
        <a:lstStyle/>
        <a:p>
          <a:pPr algn="ctr" rtl="0"/>
          <a:r>
            <a:rPr lang="nl-BE" dirty="0" err="1" smtClean="0"/>
            <a:t>ASIS-Software</a:t>
          </a:r>
          <a:r>
            <a:rPr lang="nl-BE" dirty="0" smtClean="0"/>
            <a:t>: </a:t>
          </a:r>
          <a:r>
            <a:rPr lang="nl-BE" dirty="0" err="1" smtClean="0"/>
            <a:t>Conclusions</a:t>
          </a:r>
          <a:endParaRPr lang="nl-BE" dirty="0"/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7A0BA57C-01C4-4C50-8798-A173108EE13A}" type="presOf" srcId="{1C9C3EC3-8692-4D29-BF1F-A165D6E78D66}" destId="{043CFA8A-BBE4-4909-968B-BB4AF70065D4}" srcOrd="0" destOrd="0" presId="urn:microsoft.com/office/officeart/2005/8/layout/vList2"/>
    <dgm:cxn modelId="{E1C6CBEE-1204-4A02-A4C0-7A8943679103}" type="presOf" srcId="{0D584B97-96A7-42C4-B264-82FACAC9EDA6}" destId="{F518B5D0-2E30-451E-84E0-223F9F68B864}" srcOrd="0" destOrd="0" presId="urn:microsoft.com/office/officeart/2005/8/layout/vList2"/>
    <dgm:cxn modelId="{FCAAF1CF-9AD3-4098-818B-106A31C1F528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/>
      <dgm:spPr/>
      <dgm:t>
        <a:bodyPr/>
        <a:lstStyle/>
        <a:p>
          <a:pPr algn="l" rtl="0"/>
          <a:r>
            <a:rPr lang="nl-BE" dirty="0" smtClean="0"/>
            <a:t>METOP-AVHRR: 10-daily syntheses (S10)</a:t>
          </a:r>
          <a:endParaRPr lang="nl-BE" dirty="0"/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 custLinFactNeighborX="-7281" custLinFactNeighborY="-689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9E0C3547-8ED2-4654-9153-FBADEA09F19E}" type="presOf" srcId="{0D584B97-96A7-42C4-B264-82FACAC9EDA6}" destId="{F518B5D0-2E30-451E-84E0-223F9F68B864}" srcOrd="0" destOrd="0" presId="urn:microsoft.com/office/officeart/2005/8/layout/vList2"/>
    <dgm:cxn modelId="{C3E7D165-195D-448E-A3FB-209CB9B3D6DC}" type="presOf" srcId="{1C9C3EC3-8692-4D29-BF1F-A165D6E78D66}" destId="{043CFA8A-BBE4-4909-968B-BB4AF70065D4}" srcOrd="0" destOrd="0" presId="urn:microsoft.com/office/officeart/2005/8/layout/vList2"/>
    <dgm:cxn modelId="{78C6CC4A-0749-4EF6-B49A-A1903BA1FCE9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 custT="1"/>
      <dgm:spPr/>
      <dgm:t>
        <a:bodyPr/>
        <a:lstStyle/>
        <a:p>
          <a:pPr algn="l" rtl="0"/>
          <a:r>
            <a:rPr lang="nl-BE" sz="3200" dirty="0" err="1" smtClean="0"/>
            <a:t>ASIS-Software</a:t>
          </a:r>
          <a:r>
            <a:rPr lang="nl-BE" sz="3200" dirty="0" smtClean="0"/>
            <a:t>: </a:t>
          </a:r>
          <a:r>
            <a:rPr lang="nl-BE" sz="3200" dirty="0" err="1" smtClean="0"/>
            <a:t>TODOs</a:t>
          </a:r>
          <a:r>
            <a:rPr lang="nl-BE" sz="3200" dirty="0" smtClean="0"/>
            <a:t> &amp; Planning	    </a:t>
          </a:r>
          <a:r>
            <a:rPr lang="nl-BE" sz="3200" i="1" dirty="0" err="1" smtClean="0">
              <a:solidFill>
                <a:schemeClr val="accent2"/>
              </a:solidFill>
            </a:rPr>
            <a:t>Before</a:t>
          </a:r>
          <a:r>
            <a:rPr lang="nl-BE" sz="3200" i="1" dirty="0" smtClean="0">
              <a:solidFill>
                <a:schemeClr val="accent2"/>
              </a:solidFill>
            </a:rPr>
            <a:t> end of …</a:t>
          </a:r>
          <a:endParaRPr lang="nl-BE" sz="3200" i="1" dirty="0">
            <a:solidFill>
              <a:schemeClr val="accent2"/>
            </a:solidFill>
          </a:endParaRPr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DB2E2671-A4D3-4940-9E2C-34BDDF01788E}" type="presOf" srcId="{1C9C3EC3-8692-4D29-BF1F-A165D6E78D66}" destId="{043CFA8A-BBE4-4909-968B-BB4AF70065D4}" srcOrd="0" destOrd="0" presId="urn:microsoft.com/office/officeart/2005/8/layout/vList2"/>
    <dgm:cxn modelId="{72846D04-E1B9-4422-A1F8-E4ED923EA05A}" type="presOf" srcId="{0D584B97-96A7-42C4-B264-82FACAC9EDA6}" destId="{F518B5D0-2E30-451E-84E0-223F9F68B864}" srcOrd="0" destOrd="0" presId="urn:microsoft.com/office/officeart/2005/8/layout/vList2"/>
    <dgm:cxn modelId="{4138D1A8-73C5-44F4-865E-2C793FAC2933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/>
      <dgm:spPr/>
      <dgm:t>
        <a:bodyPr/>
        <a:lstStyle/>
        <a:p>
          <a:pPr algn="ctr" rtl="0"/>
          <a:r>
            <a:rPr lang="nl-BE" dirty="0" smtClean="0"/>
            <a:t>METOP-AVHRR: </a:t>
          </a:r>
          <a:r>
            <a:rPr lang="nl-BE" dirty="0" err="1" smtClean="0"/>
            <a:t>Pseudo-IMGs</a:t>
          </a:r>
          <a:r>
            <a:rPr lang="nl-BE" dirty="0" smtClean="0"/>
            <a:t>, </a:t>
          </a:r>
          <a:r>
            <a:rPr lang="nl-BE" dirty="0" err="1" smtClean="0"/>
            <a:t>flagged</a:t>
          </a:r>
          <a:r>
            <a:rPr lang="nl-BE" dirty="0" smtClean="0"/>
            <a:t> </a:t>
          </a:r>
          <a:r>
            <a:rPr lang="nl-BE" dirty="0" err="1" smtClean="0"/>
            <a:t>versions</a:t>
          </a:r>
          <a:r>
            <a:rPr lang="nl-BE" dirty="0" smtClean="0"/>
            <a:t> &amp; </a:t>
          </a:r>
          <a:r>
            <a:rPr lang="nl-BE" dirty="0" err="1" smtClean="0"/>
            <a:t>thinned</a:t>
          </a:r>
          <a:r>
            <a:rPr lang="nl-BE" dirty="0" smtClean="0"/>
            <a:t> images (21km)</a:t>
          </a:r>
          <a:endParaRPr lang="nl-BE" dirty="0"/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 custScaleY="114380" custLinFactNeighborY="-17416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19659CA5-80D8-4829-9101-0034AF329978}" type="presOf" srcId="{0D584B97-96A7-42C4-B264-82FACAC9EDA6}" destId="{F518B5D0-2E30-451E-84E0-223F9F68B864}" srcOrd="0" destOrd="0" presId="urn:microsoft.com/office/officeart/2005/8/layout/vList2"/>
    <dgm:cxn modelId="{40FB971D-301A-4CC8-8E56-2B9289D06568}" type="presOf" srcId="{1C9C3EC3-8692-4D29-BF1F-A165D6E78D66}" destId="{043CFA8A-BBE4-4909-968B-BB4AF70065D4}" srcOrd="0" destOrd="0" presId="urn:microsoft.com/office/officeart/2005/8/layout/vList2"/>
    <dgm:cxn modelId="{9317A53B-6CE6-4C64-A25A-7D8A6BA6F537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 custT="1"/>
      <dgm:spPr/>
      <dgm:t>
        <a:bodyPr/>
        <a:lstStyle/>
        <a:p>
          <a:pPr algn="ctr" rtl="0"/>
          <a:r>
            <a:rPr lang="en-GB" sz="2400" dirty="0" smtClean="0">
              <a:solidFill>
                <a:schemeClr val="bg1"/>
              </a:solidFill>
            </a:rPr>
            <a:t>Component 1/3: Installation, data preparation &amp; deliveries to FAO</a:t>
          </a:r>
          <a:endParaRPr lang="nl-BE" sz="2400" dirty="0">
            <a:solidFill>
              <a:schemeClr val="bg1"/>
            </a:solidFill>
          </a:endParaRPr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 custLinFactNeighborX="111" custLinFactNeighborY="-689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1D81ACCB-F194-4E91-BDE6-234A20C63046}" type="presOf" srcId="{1C9C3EC3-8692-4D29-BF1F-A165D6E78D66}" destId="{043CFA8A-BBE4-4909-968B-BB4AF70065D4}" srcOrd="0" destOrd="0" presId="urn:microsoft.com/office/officeart/2005/8/layout/vList2"/>
    <dgm:cxn modelId="{C894BC1F-5D5E-430C-80B5-D898B8BF9520}" type="presOf" srcId="{0D584B97-96A7-42C4-B264-82FACAC9EDA6}" destId="{F518B5D0-2E30-451E-84E0-223F9F68B864}" srcOrd="0" destOrd="0" presId="urn:microsoft.com/office/officeart/2005/8/layout/vList2"/>
    <dgm:cxn modelId="{F6D193A7-FA2E-4632-A314-76854CF4A069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/>
      <dgm:spPr/>
      <dgm:t>
        <a:bodyPr/>
        <a:lstStyle/>
        <a:p>
          <a:pPr algn="ctr" rtl="0"/>
          <a:r>
            <a:rPr lang="nl-BE" dirty="0" smtClean="0"/>
            <a:t>THREE MAIN COMPONENTS</a:t>
          </a:r>
          <a:endParaRPr lang="nl-BE" dirty="0"/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A78C8924-645B-4A9C-9E01-D6094BF804CD}" type="presOf" srcId="{1C9C3EC3-8692-4D29-BF1F-A165D6E78D66}" destId="{043CFA8A-BBE4-4909-968B-BB4AF70065D4}" srcOrd="0" destOrd="0" presId="urn:microsoft.com/office/officeart/2005/8/layout/vList2"/>
    <dgm:cxn modelId="{4F83DD34-6645-4D15-B6AE-4FB3CC199DDE}" type="presOf" srcId="{0D584B97-96A7-42C4-B264-82FACAC9EDA6}" destId="{F518B5D0-2E30-451E-84E0-223F9F68B864}" srcOrd="0" destOrd="0" presId="urn:microsoft.com/office/officeart/2005/8/layout/vList2"/>
    <dgm:cxn modelId="{7ED7B75F-13CB-4020-B08E-A9BF0FFC7AAD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C9C3EC3-8692-4D29-BF1F-A165D6E78D6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D584B97-96A7-42C4-B264-82FACAC9EDA6}">
      <dgm:prSet/>
      <dgm:spPr/>
      <dgm:t>
        <a:bodyPr/>
        <a:lstStyle/>
        <a:p>
          <a:pPr algn="l" rtl="0"/>
          <a:r>
            <a:rPr lang="en-GB" dirty="0" smtClean="0">
              <a:solidFill>
                <a:schemeClr val="bg1"/>
              </a:solidFill>
            </a:rPr>
            <a:t>2. Image Processing Tools</a:t>
          </a:r>
          <a:endParaRPr lang="nl-BE" dirty="0">
            <a:solidFill>
              <a:schemeClr val="bg1"/>
            </a:solidFill>
          </a:endParaRPr>
        </a:p>
      </dgm:t>
    </dgm:pt>
    <dgm:pt modelId="{155125E5-7082-47CE-869C-CAC303453C3A}" type="par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84A0D3B8-3499-4547-97E4-8E8773B23E64}" type="sibTrans" cxnId="{7DA54DD3-14B8-46B6-8358-0802034B7C9F}">
      <dgm:prSet/>
      <dgm:spPr/>
      <dgm:t>
        <a:bodyPr/>
        <a:lstStyle/>
        <a:p>
          <a:pPr algn="ctr"/>
          <a:endParaRPr lang="nl-BE"/>
        </a:p>
      </dgm:t>
    </dgm:pt>
    <dgm:pt modelId="{043CFA8A-BBE4-4909-968B-BB4AF70065D4}" type="pres">
      <dgm:prSet presAssocID="{1C9C3EC3-8692-4D29-BF1F-A165D6E78D6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518B5D0-2E30-451E-84E0-223F9F68B864}" type="pres">
      <dgm:prSet presAssocID="{0D584B97-96A7-42C4-B264-82FACAC9EDA6}" presName="parentText" presStyleLbl="node1" presStyleIdx="0" presStyleCnt="1" custLinFactNeighborX="971" custLinFactNeighborY="-689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7DA54DD3-14B8-46B6-8358-0802034B7C9F}" srcId="{1C9C3EC3-8692-4D29-BF1F-A165D6E78D66}" destId="{0D584B97-96A7-42C4-B264-82FACAC9EDA6}" srcOrd="0" destOrd="0" parTransId="{155125E5-7082-47CE-869C-CAC303453C3A}" sibTransId="{84A0D3B8-3499-4547-97E4-8E8773B23E64}"/>
    <dgm:cxn modelId="{E2673AE5-69D4-488A-8332-795DFC0C8B2C}" type="presOf" srcId="{0D584B97-96A7-42C4-B264-82FACAC9EDA6}" destId="{F518B5D0-2E30-451E-84E0-223F9F68B864}" srcOrd="0" destOrd="0" presId="urn:microsoft.com/office/officeart/2005/8/layout/vList2"/>
    <dgm:cxn modelId="{8824C9B8-42C5-47DF-A797-4652D2C504F1}" type="presOf" srcId="{1C9C3EC3-8692-4D29-BF1F-A165D6E78D66}" destId="{043CFA8A-BBE4-4909-968B-BB4AF70065D4}" srcOrd="0" destOrd="0" presId="urn:microsoft.com/office/officeart/2005/8/layout/vList2"/>
    <dgm:cxn modelId="{8FE42A53-7EEF-4508-B126-5E5A7130A64A}" type="presParOf" srcId="{043CFA8A-BBE4-4909-968B-BB4AF70065D4}" destId="{F518B5D0-2E30-451E-84E0-223F9F68B86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A8E531-7133-44A2-85C0-E4B3C75AA739}" type="doc">
      <dgm:prSet loTypeId="urn:microsoft.com/office/officeart/2005/8/layout/hierarchy4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48760DCB-A05B-46C7-9CC8-6884243D3FCB}">
      <dgm:prSet/>
      <dgm:spPr/>
      <dgm:t>
        <a:bodyPr/>
        <a:lstStyle/>
        <a:p>
          <a:pPr algn="l" rtl="0"/>
          <a:r>
            <a:rPr lang="nl-BE" dirty="0" smtClean="0"/>
            <a:t>Program INTERPOL: Image </a:t>
          </a:r>
          <a:r>
            <a:rPr lang="nl-BE" dirty="0" err="1" smtClean="0"/>
            <a:t>resampling</a:t>
          </a:r>
          <a:endParaRPr lang="nl-BE" dirty="0"/>
        </a:p>
      </dgm:t>
    </dgm:pt>
    <dgm:pt modelId="{B5FB5A6C-C4D0-485F-83C0-A86589A83DDE}" type="parTrans" cxnId="{9D5ADF21-92F4-49D4-A783-5BC6AC1DA3B0}">
      <dgm:prSet/>
      <dgm:spPr/>
      <dgm:t>
        <a:bodyPr/>
        <a:lstStyle/>
        <a:p>
          <a:endParaRPr lang="nl-BE"/>
        </a:p>
      </dgm:t>
    </dgm:pt>
    <dgm:pt modelId="{ACE92BE7-119D-495E-812C-FF371166DE19}" type="sibTrans" cxnId="{9D5ADF21-92F4-49D4-A783-5BC6AC1DA3B0}">
      <dgm:prSet/>
      <dgm:spPr/>
      <dgm:t>
        <a:bodyPr/>
        <a:lstStyle/>
        <a:p>
          <a:endParaRPr lang="nl-BE"/>
        </a:p>
      </dgm:t>
    </dgm:pt>
    <dgm:pt modelId="{FF714698-8CAF-4ABF-94F9-66E79D69CC11}" type="pres">
      <dgm:prSet presAssocID="{96A8E531-7133-44A2-85C0-E4B3C75AA73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nl-BE"/>
        </a:p>
      </dgm:t>
    </dgm:pt>
    <dgm:pt modelId="{2DAC23C4-6E0E-4B5F-BC07-D221707A32BF}" type="pres">
      <dgm:prSet presAssocID="{48760DCB-A05B-46C7-9CC8-6884243D3FCB}" presName="vertOne" presStyleCnt="0"/>
      <dgm:spPr/>
    </dgm:pt>
    <dgm:pt modelId="{A61FCA1B-54E9-42C4-8FB5-9A00B4C1CA1F}" type="pres">
      <dgm:prSet presAssocID="{48760DCB-A05B-46C7-9CC8-6884243D3FCB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nl-BE"/>
        </a:p>
      </dgm:t>
    </dgm:pt>
    <dgm:pt modelId="{365FAE6A-C3AD-45C8-9F5F-B5F59CFDE9CB}" type="pres">
      <dgm:prSet presAssocID="{48760DCB-A05B-46C7-9CC8-6884243D3FCB}" presName="horzOne" presStyleCnt="0"/>
      <dgm:spPr/>
    </dgm:pt>
  </dgm:ptLst>
  <dgm:cxnLst>
    <dgm:cxn modelId="{9D5ADF21-92F4-49D4-A783-5BC6AC1DA3B0}" srcId="{96A8E531-7133-44A2-85C0-E4B3C75AA739}" destId="{48760DCB-A05B-46C7-9CC8-6884243D3FCB}" srcOrd="0" destOrd="0" parTransId="{B5FB5A6C-C4D0-485F-83C0-A86589A83DDE}" sibTransId="{ACE92BE7-119D-495E-812C-FF371166DE19}"/>
    <dgm:cxn modelId="{8ACAEC33-E201-4410-AA2D-90B0071D1363}" type="presOf" srcId="{96A8E531-7133-44A2-85C0-E4B3C75AA739}" destId="{FF714698-8CAF-4ABF-94F9-66E79D69CC11}" srcOrd="0" destOrd="0" presId="urn:microsoft.com/office/officeart/2005/8/layout/hierarchy4"/>
    <dgm:cxn modelId="{3E6983BE-6492-4EAE-86E9-1FFDE61DA117}" type="presOf" srcId="{48760DCB-A05B-46C7-9CC8-6884243D3FCB}" destId="{A61FCA1B-54E9-42C4-8FB5-9A00B4C1CA1F}" srcOrd="0" destOrd="0" presId="urn:microsoft.com/office/officeart/2005/8/layout/hierarchy4"/>
    <dgm:cxn modelId="{3A4BCE2C-9EF9-4DAA-9A50-C3276AD9179C}" type="presParOf" srcId="{FF714698-8CAF-4ABF-94F9-66E79D69CC11}" destId="{2DAC23C4-6E0E-4B5F-BC07-D221707A32BF}" srcOrd="0" destOrd="0" presId="urn:microsoft.com/office/officeart/2005/8/layout/hierarchy4"/>
    <dgm:cxn modelId="{2BB4945D-AA02-45F5-9CED-1AA48B49D12B}" type="presParOf" srcId="{2DAC23C4-6E0E-4B5F-BC07-D221707A32BF}" destId="{A61FCA1B-54E9-42C4-8FB5-9A00B4C1CA1F}" srcOrd="0" destOrd="0" presId="urn:microsoft.com/office/officeart/2005/8/layout/hierarchy4"/>
    <dgm:cxn modelId="{51A4B6AD-CD81-4938-9990-926CB0F64FDE}" type="presParOf" srcId="{2DAC23C4-6E0E-4B5F-BC07-D221707A32BF}" destId="{365FAE6A-C3AD-45C8-9F5F-B5F59CFDE9C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778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3300" kern="1200" dirty="0" smtClean="0"/>
            <a:t>Software: </a:t>
          </a:r>
          <a:r>
            <a:rPr lang="nl-BE" sz="3300" kern="1200" dirty="0" err="1" smtClean="0"/>
            <a:t>Glimpse</a:t>
          </a:r>
          <a:r>
            <a:rPr lang="nl-BE" sz="3300" kern="1200" dirty="0" smtClean="0"/>
            <a:t> &amp; Spirits</a:t>
          </a:r>
          <a:endParaRPr lang="nl-BE" sz="3300" kern="1200" dirty="0"/>
        </a:p>
      </dsp:txBody>
      <dsp:txXfrm>
        <a:off x="0" y="0"/>
        <a:ext cx="8435280" cy="778098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700" kern="1200" dirty="0" smtClean="0"/>
            <a:t>Program QL-GENERATOR: </a:t>
          </a:r>
          <a:r>
            <a:rPr lang="nl-BE" sz="2700" kern="1200" dirty="0" err="1" smtClean="0"/>
            <a:t>QuickLook</a:t>
          </a:r>
          <a:r>
            <a:rPr lang="nl-BE" sz="2700" kern="1200" dirty="0" smtClean="0"/>
            <a:t> </a:t>
          </a:r>
          <a:r>
            <a:rPr lang="nl-BE" sz="2700" kern="1200" dirty="0" err="1" smtClean="0"/>
            <a:t>Maps</a:t>
          </a:r>
          <a:endParaRPr lang="nl-BE" sz="2700" kern="1200" dirty="0"/>
        </a:p>
      </dsp:txBody>
      <dsp:txXfrm>
        <a:off x="0" y="0"/>
        <a:ext cx="8435280" cy="62068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706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900" kern="1200" dirty="0" smtClean="0"/>
            <a:t>Program SMOOTH: </a:t>
          </a:r>
          <a:r>
            <a:rPr lang="nl-BE" sz="2900" kern="1200" dirty="0" err="1" smtClean="0"/>
            <a:t>Smoothing</a:t>
          </a:r>
          <a:r>
            <a:rPr lang="nl-BE" sz="2900" kern="1200" dirty="0" smtClean="0"/>
            <a:t> of NDVI &amp; BT4 profiles</a:t>
          </a:r>
          <a:endParaRPr lang="nl-BE" sz="2900" kern="1200" dirty="0"/>
        </a:p>
      </dsp:txBody>
      <dsp:txXfrm>
        <a:off x="0" y="0"/>
        <a:ext cx="8435280" cy="70609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7060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900" kern="1200" dirty="0" smtClean="0"/>
            <a:t>Program SMOOTH: </a:t>
          </a:r>
          <a:r>
            <a:rPr lang="nl-BE" sz="2900" kern="1200" dirty="0" err="1" smtClean="0"/>
            <a:t>Smoothing</a:t>
          </a:r>
          <a:r>
            <a:rPr lang="nl-BE" sz="2900" kern="1200" dirty="0" smtClean="0"/>
            <a:t> of NDVI &amp; BT4 profiles</a:t>
          </a:r>
          <a:endParaRPr lang="nl-BE" sz="2900" kern="1200" dirty="0"/>
        </a:p>
      </dsp:txBody>
      <dsp:txXfrm>
        <a:off x="0" y="0"/>
        <a:ext cx="8435280" cy="70609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700" kern="1200" dirty="0" smtClean="0"/>
            <a:t>Programs LTA &amp; DIFFER: </a:t>
          </a:r>
          <a:r>
            <a:rPr lang="nl-BE" sz="2700" kern="1200" dirty="0" err="1" smtClean="0"/>
            <a:t>Historical</a:t>
          </a:r>
          <a:r>
            <a:rPr lang="nl-BE" sz="2700" kern="1200" dirty="0" smtClean="0"/>
            <a:t> </a:t>
          </a:r>
          <a:r>
            <a:rPr lang="nl-BE" sz="2700" kern="1200" dirty="0" err="1" smtClean="0"/>
            <a:t>statistics</a:t>
          </a:r>
          <a:r>
            <a:rPr lang="nl-BE" sz="2700" kern="1200" dirty="0" smtClean="0"/>
            <a:t> &amp; </a:t>
          </a:r>
          <a:r>
            <a:rPr lang="nl-BE" sz="2700" kern="1200" dirty="0" err="1" smtClean="0"/>
            <a:t>Differences</a:t>
          </a:r>
          <a:endParaRPr lang="nl-BE" sz="2700" kern="1200" dirty="0"/>
        </a:p>
      </dsp:txBody>
      <dsp:txXfrm>
        <a:off x="0" y="0"/>
        <a:ext cx="8435280" cy="620688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700" kern="1200" dirty="0" smtClean="0"/>
            <a:t>Program VHI: </a:t>
          </a:r>
          <a:r>
            <a:rPr lang="nl-BE" sz="2700" kern="1200" dirty="0" err="1" smtClean="0"/>
            <a:t>Vegetation</a:t>
          </a:r>
          <a:r>
            <a:rPr lang="nl-BE" sz="2700" kern="1200" dirty="0" smtClean="0"/>
            <a:t> Health Index</a:t>
          </a:r>
          <a:endParaRPr lang="nl-BE" sz="2700" kern="1200" dirty="0"/>
        </a:p>
      </dsp:txBody>
      <dsp:txXfrm>
        <a:off x="0" y="0"/>
        <a:ext cx="8435280" cy="620688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500" kern="1200" dirty="0" smtClean="0"/>
            <a:t>Program </a:t>
          </a:r>
          <a:r>
            <a:rPr lang="nl-BE" sz="2500" kern="1200" dirty="0" err="1" smtClean="0"/>
            <a:t>PHENOdat</a:t>
          </a:r>
          <a:r>
            <a:rPr lang="nl-BE" sz="2500" kern="1200" dirty="0" smtClean="0"/>
            <a:t>: </a:t>
          </a:r>
          <a:r>
            <a:rPr lang="nl-BE" sz="2500" kern="1200" dirty="0" err="1" smtClean="0"/>
            <a:t>Detect</a:t>
          </a:r>
          <a:r>
            <a:rPr lang="nl-BE" sz="2500" kern="1200" dirty="0" smtClean="0"/>
            <a:t> SOS/EOS </a:t>
          </a:r>
          <a:r>
            <a:rPr lang="nl-BE" sz="2500" kern="1200" dirty="0" err="1" smtClean="0"/>
            <a:t>for</a:t>
          </a:r>
          <a:r>
            <a:rPr lang="nl-BE" sz="2500" kern="1200" dirty="0" smtClean="0"/>
            <a:t> 1 </a:t>
          </a:r>
          <a:r>
            <a:rPr lang="nl-BE" sz="2500" kern="1200" dirty="0" err="1" smtClean="0"/>
            <a:t>or</a:t>
          </a:r>
          <a:r>
            <a:rPr lang="nl-BE" sz="2500" kern="1200" dirty="0" smtClean="0"/>
            <a:t> 2 </a:t>
          </a:r>
          <a:r>
            <a:rPr lang="nl-BE" sz="2500" kern="1200" dirty="0" err="1" smtClean="0"/>
            <a:t>cycles</a:t>
          </a:r>
          <a:r>
            <a:rPr lang="nl-BE" sz="2500" kern="1200" dirty="0" smtClean="0"/>
            <a:t> per </a:t>
          </a:r>
          <a:r>
            <a:rPr lang="nl-BE" sz="2500" kern="1200" dirty="0" err="1" smtClean="0"/>
            <a:t>year</a:t>
          </a:r>
          <a:endParaRPr lang="nl-BE" sz="2500" kern="1200" dirty="0"/>
        </a:p>
      </dsp:txBody>
      <dsp:txXfrm>
        <a:off x="0" y="0"/>
        <a:ext cx="8435280" cy="620688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500" kern="1200" dirty="0" smtClean="0"/>
            <a:t>Program </a:t>
          </a:r>
          <a:r>
            <a:rPr lang="nl-BE" sz="2500" kern="1200" dirty="0" err="1" smtClean="0"/>
            <a:t>PHENOdat</a:t>
          </a:r>
          <a:r>
            <a:rPr lang="nl-BE" sz="2500" kern="1200" dirty="0" smtClean="0"/>
            <a:t>: </a:t>
          </a:r>
          <a:r>
            <a:rPr lang="nl-BE" sz="2500" kern="1200" dirty="0" err="1" smtClean="0"/>
            <a:t>Detect</a:t>
          </a:r>
          <a:r>
            <a:rPr lang="nl-BE" sz="2500" kern="1200" dirty="0" smtClean="0"/>
            <a:t> SOS/EOS </a:t>
          </a:r>
          <a:r>
            <a:rPr lang="nl-BE" sz="2500" kern="1200" dirty="0" err="1" smtClean="0"/>
            <a:t>for</a:t>
          </a:r>
          <a:r>
            <a:rPr lang="nl-BE" sz="2500" kern="1200" dirty="0" smtClean="0"/>
            <a:t> 1 </a:t>
          </a:r>
          <a:r>
            <a:rPr lang="nl-BE" sz="2500" kern="1200" dirty="0" err="1" smtClean="0"/>
            <a:t>or</a:t>
          </a:r>
          <a:r>
            <a:rPr lang="nl-BE" sz="2500" kern="1200" dirty="0" smtClean="0"/>
            <a:t> 2 </a:t>
          </a:r>
          <a:r>
            <a:rPr lang="nl-BE" sz="2500" kern="1200" dirty="0" err="1" smtClean="0"/>
            <a:t>cycles</a:t>
          </a:r>
          <a:r>
            <a:rPr lang="nl-BE" sz="2500" kern="1200" dirty="0" smtClean="0"/>
            <a:t> per </a:t>
          </a:r>
          <a:r>
            <a:rPr lang="nl-BE" sz="2500" kern="1200" dirty="0" err="1" smtClean="0"/>
            <a:t>year</a:t>
          </a:r>
          <a:endParaRPr lang="nl-BE" sz="2500" kern="1200" dirty="0"/>
        </a:p>
      </dsp:txBody>
      <dsp:txXfrm>
        <a:off x="0" y="0"/>
        <a:ext cx="8435280" cy="620688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57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500" kern="1200" dirty="0" smtClean="0"/>
            <a:t>Program </a:t>
          </a:r>
          <a:r>
            <a:rPr lang="nl-BE" sz="2500" kern="1200" dirty="0" err="1" smtClean="0"/>
            <a:t>PHENOdat</a:t>
          </a:r>
          <a:r>
            <a:rPr lang="nl-BE" sz="2500" kern="1200" dirty="0" smtClean="0"/>
            <a:t>: </a:t>
          </a:r>
          <a:r>
            <a:rPr lang="nl-BE" sz="2500" kern="1200" dirty="0" err="1" smtClean="0"/>
            <a:t>Detect</a:t>
          </a:r>
          <a:r>
            <a:rPr lang="nl-BE" sz="2500" kern="1200" dirty="0" smtClean="0"/>
            <a:t> SOS/EOS </a:t>
          </a:r>
          <a:r>
            <a:rPr lang="nl-BE" sz="2500" kern="1200" dirty="0" err="1" smtClean="0"/>
            <a:t>for</a:t>
          </a:r>
          <a:r>
            <a:rPr lang="nl-BE" sz="2500" kern="1200" dirty="0" smtClean="0"/>
            <a:t> 1 </a:t>
          </a:r>
          <a:r>
            <a:rPr lang="nl-BE" sz="2500" kern="1200" dirty="0" err="1" smtClean="0"/>
            <a:t>or</a:t>
          </a:r>
          <a:r>
            <a:rPr lang="nl-BE" sz="2500" kern="1200" dirty="0" smtClean="0"/>
            <a:t> 2 </a:t>
          </a:r>
          <a:r>
            <a:rPr lang="nl-BE" sz="2500" kern="1200" dirty="0" err="1" smtClean="0"/>
            <a:t>cycles</a:t>
          </a:r>
          <a:r>
            <a:rPr lang="nl-BE" sz="2500" kern="1200" dirty="0" smtClean="0"/>
            <a:t> per </a:t>
          </a:r>
          <a:r>
            <a:rPr lang="nl-BE" sz="2500" kern="1200" dirty="0" err="1" smtClean="0"/>
            <a:t>year</a:t>
          </a:r>
          <a:endParaRPr lang="nl-BE" sz="2500" kern="1200" dirty="0"/>
        </a:p>
      </dsp:txBody>
      <dsp:txXfrm>
        <a:off x="0" y="0"/>
        <a:ext cx="8435280" cy="576064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57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500" kern="1200" dirty="0" smtClean="0"/>
            <a:t>Program </a:t>
          </a:r>
          <a:r>
            <a:rPr lang="nl-BE" sz="2500" kern="1200" dirty="0" err="1" smtClean="0"/>
            <a:t>PHENOdat</a:t>
          </a:r>
          <a:r>
            <a:rPr lang="nl-BE" sz="2500" kern="1200" dirty="0" smtClean="0"/>
            <a:t>: </a:t>
          </a:r>
          <a:r>
            <a:rPr lang="nl-BE" sz="2500" kern="1200" dirty="0" err="1" smtClean="0"/>
            <a:t>Detect</a:t>
          </a:r>
          <a:r>
            <a:rPr lang="nl-BE" sz="2500" kern="1200" dirty="0" smtClean="0"/>
            <a:t> SOS/EOS </a:t>
          </a:r>
          <a:r>
            <a:rPr lang="nl-BE" sz="2500" kern="1200" dirty="0" err="1" smtClean="0"/>
            <a:t>for</a:t>
          </a:r>
          <a:r>
            <a:rPr lang="nl-BE" sz="2500" kern="1200" dirty="0" smtClean="0"/>
            <a:t> 1 </a:t>
          </a:r>
          <a:r>
            <a:rPr lang="nl-BE" sz="2500" kern="1200" dirty="0" err="1" smtClean="0"/>
            <a:t>or</a:t>
          </a:r>
          <a:r>
            <a:rPr lang="nl-BE" sz="2500" kern="1200" dirty="0" smtClean="0"/>
            <a:t> 2 </a:t>
          </a:r>
          <a:r>
            <a:rPr lang="nl-BE" sz="2500" kern="1200" dirty="0" err="1" smtClean="0"/>
            <a:t>cycles</a:t>
          </a:r>
          <a:r>
            <a:rPr lang="nl-BE" sz="2500" kern="1200" dirty="0" smtClean="0"/>
            <a:t> per </a:t>
          </a:r>
          <a:r>
            <a:rPr lang="nl-BE" sz="2500" kern="1200" dirty="0" err="1" smtClean="0"/>
            <a:t>year</a:t>
          </a:r>
          <a:endParaRPr lang="nl-BE" sz="2500" kern="1200" dirty="0"/>
        </a:p>
      </dsp:txBody>
      <dsp:txXfrm>
        <a:off x="0" y="0"/>
        <a:ext cx="8435280" cy="57606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5288"/>
          <a:ext cx="741682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3200" kern="1200" dirty="0" smtClean="0"/>
            <a:t>THREE MAIN COMPONENTS</a:t>
          </a:r>
          <a:endParaRPr lang="nl-BE" sz="3200" kern="1200" dirty="0"/>
        </a:p>
      </dsp:txBody>
      <dsp:txXfrm>
        <a:off x="0" y="5288"/>
        <a:ext cx="7416824" cy="767520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57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500" kern="1200" dirty="0" smtClean="0"/>
            <a:t>Program </a:t>
          </a:r>
          <a:r>
            <a:rPr lang="nl-BE" sz="2500" kern="1200" dirty="0" err="1" smtClean="0"/>
            <a:t>PHENOdat</a:t>
          </a:r>
          <a:r>
            <a:rPr lang="nl-BE" sz="2500" kern="1200" dirty="0" smtClean="0"/>
            <a:t>: </a:t>
          </a:r>
          <a:r>
            <a:rPr lang="nl-BE" sz="2500" kern="1200" dirty="0" err="1" smtClean="0"/>
            <a:t>Detect</a:t>
          </a:r>
          <a:r>
            <a:rPr lang="nl-BE" sz="2500" kern="1200" dirty="0" smtClean="0"/>
            <a:t> SOS/EOS </a:t>
          </a:r>
          <a:r>
            <a:rPr lang="nl-BE" sz="2500" kern="1200" dirty="0" err="1" smtClean="0"/>
            <a:t>for</a:t>
          </a:r>
          <a:r>
            <a:rPr lang="nl-BE" sz="2500" kern="1200" dirty="0" smtClean="0"/>
            <a:t> 1 </a:t>
          </a:r>
          <a:r>
            <a:rPr lang="nl-BE" sz="2500" kern="1200" dirty="0" err="1" smtClean="0"/>
            <a:t>or</a:t>
          </a:r>
          <a:r>
            <a:rPr lang="nl-BE" sz="2500" kern="1200" dirty="0" smtClean="0"/>
            <a:t> 2 </a:t>
          </a:r>
          <a:r>
            <a:rPr lang="nl-BE" sz="2500" kern="1200" dirty="0" err="1" smtClean="0"/>
            <a:t>cycles</a:t>
          </a:r>
          <a:r>
            <a:rPr lang="nl-BE" sz="2500" kern="1200" dirty="0" smtClean="0"/>
            <a:t> per </a:t>
          </a:r>
          <a:r>
            <a:rPr lang="nl-BE" sz="2500" kern="1200" dirty="0" err="1" smtClean="0"/>
            <a:t>year</a:t>
          </a:r>
          <a:endParaRPr lang="nl-BE" sz="2500" kern="1200" dirty="0"/>
        </a:p>
      </dsp:txBody>
      <dsp:txXfrm>
        <a:off x="0" y="0"/>
        <a:ext cx="8435280" cy="576064"/>
      </dsp:txXfrm>
    </dsp:sp>
  </dsp:spTree>
</dsp:drawing>
</file>

<file path=ppt/diagrams/drawing2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57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400" kern="1200" dirty="0" smtClean="0"/>
            <a:t>Program </a:t>
          </a:r>
          <a:r>
            <a:rPr lang="nl-BE" sz="2400" kern="1200" dirty="0" err="1" smtClean="0"/>
            <a:t>PHENOdat</a:t>
          </a:r>
          <a:r>
            <a:rPr lang="nl-BE" sz="2400" kern="1200" dirty="0" smtClean="0"/>
            <a:t>: </a:t>
          </a:r>
          <a:r>
            <a:rPr lang="nl-BE" sz="2400" kern="1200" dirty="0" err="1" smtClean="0"/>
            <a:t>Additional</a:t>
          </a:r>
          <a:r>
            <a:rPr lang="nl-BE" sz="2400" kern="1200" dirty="0" smtClean="0"/>
            <a:t> </a:t>
          </a:r>
          <a:r>
            <a:rPr lang="nl-BE" sz="2400" kern="1200" dirty="0" err="1" smtClean="0"/>
            <a:t>OUT-IMGs</a:t>
          </a:r>
          <a:r>
            <a:rPr lang="nl-BE" sz="2400" kern="1200" dirty="0" smtClean="0"/>
            <a:t> </a:t>
          </a:r>
          <a:r>
            <a:rPr lang="nl-BE" sz="2400" kern="1200" dirty="0" err="1" smtClean="0"/>
            <a:t>derived</a:t>
          </a:r>
          <a:r>
            <a:rPr lang="nl-BE" sz="2400" kern="1200" dirty="0" smtClean="0"/>
            <a:t> </a:t>
          </a:r>
          <a:r>
            <a:rPr lang="nl-BE" sz="2400" kern="1200" dirty="0" err="1" smtClean="0"/>
            <a:t>from</a:t>
          </a:r>
          <a:r>
            <a:rPr lang="nl-BE" sz="2400" kern="1200" dirty="0" smtClean="0"/>
            <a:t> SOS/EOS </a:t>
          </a:r>
          <a:endParaRPr lang="nl-BE" sz="2400" kern="1200" dirty="0"/>
        </a:p>
      </dsp:txBody>
      <dsp:txXfrm>
        <a:off x="0" y="0"/>
        <a:ext cx="8435280" cy="576064"/>
      </dsp:txXfrm>
    </dsp:sp>
  </dsp:spTree>
</dsp:drawing>
</file>

<file path=ppt/diagrams/drawing2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4118" y="0"/>
          <a:ext cx="8427042" cy="5040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800" kern="1200" dirty="0" smtClean="0"/>
            <a:t>Program </a:t>
          </a:r>
          <a:r>
            <a:rPr lang="nl-BE" sz="2800" kern="1200" dirty="0" err="1" smtClean="0"/>
            <a:t>PHENOdat</a:t>
          </a:r>
          <a:r>
            <a:rPr lang="nl-BE" sz="2800" kern="1200" dirty="0" smtClean="0"/>
            <a:t>: </a:t>
          </a:r>
          <a:r>
            <a:rPr lang="nl-BE" sz="2800" kern="1200" dirty="0" err="1" smtClean="0"/>
            <a:t>Conclusions</a:t>
          </a:r>
          <a:endParaRPr lang="nl-BE" sz="2800" kern="1200" dirty="0"/>
        </a:p>
      </dsp:txBody>
      <dsp:txXfrm>
        <a:off x="4118" y="0"/>
        <a:ext cx="8427042" cy="504056"/>
      </dsp:txXfrm>
    </dsp:sp>
  </dsp:spTree>
</dsp:drawing>
</file>

<file path=ppt/diagrams/drawing2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57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500" kern="1200" dirty="0" smtClean="0"/>
            <a:t>Program </a:t>
          </a:r>
          <a:r>
            <a:rPr lang="nl-BE" sz="2500" kern="1200" dirty="0" err="1" smtClean="0"/>
            <a:t>PHENOcum</a:t>
          </a:r>
          <a:r>
            <a:rPr lang="nl-BE" sz="2500" kern="1200" dirty="0" smtClean="0"/>
            <a:t>: </a:t>
          </a:r>
          <a:r>
            <a:rPr lang="nl-BE" sz="2500" kern="1200" dirty="0" err="1" smtClean="0"/>
            <a:t>Mean</a:t>
          </a:r>
          <a:r>
            <a:rPr lang="nl-BE" sz="2500" kern="1200" dirty="0" smtClean="0"/>
            <a:t>/</a:t>
          </a:r>
          <a:r>
            <a:rPr lang="nl-BE" sz="2500" kern="1200" dirty="0" err="1" smtClean="0"/>
            <a:t>sum</a:t>
          </a:r>
          <a:r>
            <a:rPr lang="nl-BE" sz="2500" kern="1200" dirty="0" smtClean="0"/>
            <a:t> of VI </a:t>
          </a:r>
          <a:r>
            <a:rPr lang="nl-BE" sz="2500" kern="1200" dirty="0" err="1" smtClean="0"/>
            <a:t>between</a:t>
          </a:r>
          <a:r>
            <a:rPr lang="nl-BE" sz="2500" kern="1200" dirty="0" smtClean="0"/>
            <a:t> SOS and EOS</a:t>
          </a:r>
          <a:endParaRPr lang="nl-BE" sz="2500" kern="1200" dirty="0"/>
        </a:p>
      </dsp:txBody>
      <dsp:txXfrm>
        <a:off x="0" y="0"/>
        <a:ext cx="8435280" cy="576064"/>
      </dsp:txXfrm>
    </dsp:sp>
  </dsp:spTree>
</dsp:drawing>
</file>

<file path=ppt/diagrams/drawing2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57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500" kern="1200" dirty="0" smtClean="0"/>
            <a:t>Program </a:t>
          </a:r>
          <a:r>
            <a:rPr lang="nl-BE" sz="2500" kern="1200" dirty="0" err="1" smtClean="0"/>
            <a:t>PHENOcum</a:t>
          </a:r>
          <a:r>
            <a:rPr lang="nl-BE" sz="2500" kern="1200" dirty="0" smtClean="0"/>
            <a:t>: </a:t>
          </a:r>
          <a:r>
            <a:rPr lang="nl-BE" sz="2500" kern="1200" dirty="0" err="1" smtClean="0"/>
            <a:t>Mean</a:t>
          </a:r>
          <a:r>
            <a:rPr lang="nl-BE" sz="2500" kern="1200" dirty="0" smtClean="0"/>
            <a:t>/</a:t>
          </a:r>
          <a:r>
            <a:rPr lang="nl-BE" sz="2500" kern="1200" dirty="0" err="1" smtClean="0"/>
            <a:t>sum</a:t>
          </a:r>
          <a:r>
            <a:rPr lang="nl-BE" sz="2500" kern="1200" dirty="0" smtClean="0"/>
            <a:t> of VI </a:t>
          </a:r>
          <a:r>
            <a:rPr lang="nl-BE" sz="2500" kern="1200" dirty="0" err="1" smtClean="0"/>
            <a:t>between</a:t>
          </a:r>
          <a:r>
            <a:rPr lang="nl-BE" sz="2500" kern="1200" dirty="0" smtClean="0"/>
            <a:t> SOS and EOS</a:t>
          </a:r>
          <a:endParaRPr lang="nl-BE" sz="2500" kern="1200" dirty="0"/>
        </a:p>
      </dsp:txBody>
      <dsp:txXfrm>
        <a:off x="0" y="0"/>
        <a:ext cx="8435280" cy="576064"/>
      </dsp:txXfrm>
    </dsp:sp>
  </dsp:spTree>
</dsp:drawing>
</file>

<file path=ppt/diagrams/drawing2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57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500" kern="1200" dirty="0" smtClean="0"/>
            <a:t>Program </a:t>
          </a:r>
          <a:r>
            <a:rPr lang="nl-BE" sz="2500" kern="1200" dirty="0" err="1" smtClean="0"/>
            <a:t>PHENOcum</a:t>
          </a:r>
          <a:r>
            <a:rPr lang="nl-BE" sz="2500" kern="1200" dirty="0" smtClean="0"/>
            <a:t>: </a:t>
          </a:r>
          <a:r>
            <a:rPr lang="nl-BE" sz="2500" kern="1200" dirty="0" err="1" smtClean="0"/>
            <a:t>Mean</a:t>
          </a:r>
          <a:r>
            <a:rPr lang="nl-BE" sz="2500" kern="1200" dirty="0" smtClean="0"/>
            <a:t>/</a:t>
          </a:r>
          <a:r>
            <a:rPr lang="nl-BE" sz="2500" kern="1200" dirty="0" err="1" smtClean="0"/>
            <a:t>sum</a:t>
          </a:r>
          <a:r>
            <a:rPr lang="nl-BE" sz="2500" kern="1200" dirty="0" smtClean="0"/>
            <a:t> of VI </a:t>
          </a:r>
          <a:r>
            <a:rPr lang="nl-BE" sz="2500" kern="1200" dirty="0" err="1" smtClean="0"/>
            <a:t>between</a:t>
          </a:r>
          <a:r>
            <a:rPr lang="nl-BE" sz="2500" kern="1200" dirty="0" smtClean="0"/>
            <a:t> SOS and EOS</a:t>
          </a:r>
          <a:endParaRPr lang="nl-BE" sz="2500" kern="1200" dirty="0"/>
        </a:p>
      </dsp:txBody>
      <dsp:txXfrm>
        <a:off x="0" y="0"/>
        <a:ext cx="8435280" cy="576064"/>
      </dsp:txXfrm>
    </dsp:sp>
  </dsp:spTree>
</dsp:drawing>
</file>

<file path=ppt/diagrams/drawing2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57606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500" kern="1200" dirty="0" smtClean="0"/>
            <a:t>Program </a:t>
          </a:r>
          <a:r>
            <a:rPr lang="nl-BE" sz="2500" kern="1200" dirty="0" err="1" smtClean="0"/>
            <a:t>PHENOnow</a:t>
          </a:r>
          <a:r>
            <a:rPr lang="nl-BE" sz="2500" kern="1200" dirty="0" smtClean="0"/>
            <a:t>: </a:t>
          </a:r>
          <a:r>
            <a:rPr lang="nl-BE" sz="2500" kern="1200" dirty="0" err="1" smtClean="0"/>
            <a:t>Progress</a:t>
          </a:r>
          <a:r>
            <a:rPr lang="nl-BE" sz="2500" kern="1200" dirty="0" smtClean="0"/>
            <a:t> of </a:t>
          </a:r>
          <a:r>
            <a:rPr lang="nl-BE" sz="2500" kern="1200" dirty="0" err="1" smtClean="0"/>
            <a:t>season</a:t>
          </a:r>
          <a:r>
            <a:rPr lang="nl-BE" sz="2500" kern="1200" dirty="0" smtClean="0"/>
            <a:t>(s) at </a:t>
          </a:r>
          <a:r>
            <a:rPr lang="nl-BE" sz="2500" kern="1200" dirty="0" err="1" smtClean="0"/>
            <a:t>current</a:t>
          </a:r>
          <a:r>
            <a:rPr lang="nl-BE" sz="2500" kern="1200" dirty="0" smtClean="0"/>
            <a:t> date</a:t>
          </a:r>
          <a:endParaRPr lang="nl-BE" sz="2500" kern="1200" dirty="0"/>
        </a:p>
      </dsp:txBody>
      <dsp:txXfrm>
        <a:off x="0" y="0"/>
        <a:ext cx="8435280" cy="576064"/>
      </dsp:txXfrm>
    </dsp:sp>
  </dsp:spTree>
</dsp:drawing>
</file>

<file path=ppt/diagrams/drawing2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600" kern="1200" dirty="0" smtClean="0"/>
            <a:t>Program IMG2RUM: </a:t>
          </a:r>
          <a:r>
            <a:rPr lang="nl-BE" sz="2600" kern="1200" dirty="0" err="1" smtClean="0"/>
            <a:t>Spatial</a:t>
          </a:r>
          <a:r>
            <a:rPr lang="nl-BE" sz="2600" kern="1200" dirty="0" smtClean="0"/>
            <a:t> </a:t>
          </a:r>
          <a:r>
            <a:rPr lang="nl-BE" sz="2600" kern="1200" dirty="0" err="1" smtClean="0"/>
            <a:t>aggregation</a:t>
          </a:r>
          <a:r>
            <a:rPr lang="nl-BE" sz="2600" kern="1200" dirty="0" smtClean="0"/>
            <a:t> 1 (</a:t>
          </a:r>
          <a:r>
            <a:rPr lang="nl-BE" sz="2600" kern="1200" dirty="0" err="1" smtClean="0"/>
            <a:t>ordinal</a:t>
          </a:r>
          <a:r>
            <a:rPr lang="nl-BE" sz="2600" kern="1200" dirty="0" smtClean="0"/>
            <a:t> variables)</a:t>
          </a:r>
          <a:endParaRPr lang="nl-BE" sz="2600" kern="1200" dirty="0"/>
        </a:p>
      </dsp:txBody>
      <dsp:txXfrm>
        <a:off x="0" y="0"/>
        <a:ext cx="8435280" cy="62068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5288"/>
          <a:ext cx="7560840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3200" kern="1200" dirty="0" smtClean="0"/>
            <a:t>REMOTE SENSING DATA SETS</a:t>
          </a:r>
          <a:endParaRPr lang="nl-BE" sz="3200" kern="1200" dirty="0"/>
        </a:p>
      </dsp:txBody>
      <dsp:txXfrm>
        <a:off x="0" y="5288"/>
        <a:ext cx="7560840" cy="767520"/>
      </dsp:txXfrm>
    </dsp:sp>
  </dsp:spTree>
</dsp:drawing>
</file>

<file path=ppt/diagrams/drawing3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600" kern="1200" dirty="0" smtClean="0"/>
            <a:t>Program CLS2RUM: </a:t>
          </a:r>
          <a:r>
            <a:rPr lang="nl-BE" sz="2600" kern="1200" dirty="0" err="1" smtClean="0"/>
            <a:t>Spatial</a:t>
          </a:r>
          <a:r>
            <a:rPr lang="nl-BE" sz="2600" kern="1200" dirty="0" smtClean="0"/>
            <a:t> </a:t>
          </a:r>
          <a:r>
            <a:rPr lang="nl-BE" sz="2600" kern="1200" dirty="0" err="1" smtClean="0"/>
            <a:t>aggregation</a:t>
          </a:r>
          <a:r>
            <a:rPr lang="nl-BE" sz="2600" kern="1200" dirty="0" smtClean="0"/>
            <a:t> 2 (</a:t>
          </a:r>
          <a:r>
            <a:rPr lang="nl-BE" sz="2600" kern="1200" dirty="0" err="1" smtClean="0"/>
            <a:t>categorical</a:t>
          </a:r>
          <a:r>
            <a:rPr lang="nl-BE" sz="2600" kern="1200" dirty="0" smtClean="0"/>
            <a:t> </a:t>
          </a:r>
          <a:r>
            <a:rPr lang="nl-BE" sz="2600" kern="1200" dirty="0" err="1" smtClean="0"/>
            <a:t>var’s</a:t>
          </a:r>
          <a:r>
            <a:rPr lang="nl-BE" sz="2600" kern="1200" dirty="0" smtClean="0"/>
            <a:t>)</a:t>
          </a:r>
          <a:endParaRPr lang="nl-BE" sz="2600" kern="1200" dirty="0"/>
        </a:p>
      </dsp:txBody>
      <dsp:txXfrm>
        <a:off x="0" y="0"/>
        <a:ext cx="8435280" cy="620688"/>
      </dsp:txXfrm>
    </dsp:sp>
  </dsp:spTree>
</dsp:drawing>
</file>

<file path=ppt/diagrams/drawing3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700" kern="1200" dirty="0" smtClean="0"/>
            <a:t>Program RUM2IMG: </a:t>
          </a:r>
          <a:r>
            <a:rPr lang="nl-BE" sz="2700" kern="1200" dirty="0" err="1" smtClean="0"/>
            <a:t>Reconvert</a:t>
          </a:r>
          <a:r>
            <a:rPr lang="nl-BE" sz="2700" kern="1200" dirty="0" smtClean="0"/>
            <a:t> </a:t>
          </a:r>
          <a:r>
            <a:rPr lang="nl-BE" sz="2700" kern="1200" dirty="0" err="1" smtClean="0"/>
            <a:t>RUM-values</a:t>
          </a:r>
          <a:r>
            <a:rPr lang="nl-BE" sz="2700" kern="1200" dirty="0" smtClean="0"/>
            <a:t> to IMG </a:t>
          </a:r>
          <a:r>
            <a:rPr lang="nl-BE" sz="2700" kern="1200" dirty="0" err="1" smtClean="0"/>
            <a:t>format</a:t>
          </a:r>
          <a:endParaRPr lang="nl-BE" sz="2700" kern="1200" dirty="0"/>
        </a:p>
      </dsp:txBody>
      <dsp:txXfrm>
        <a:off x="0" y="0"/>
        <a:ext cx="8435280" cy="620688"/>
      </dsp:txXfrm>
    </dsp:sp>
  </dsp:spTree>
</dsp:drawing>
</file>

<file path=ppt/diagrams/drawing3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0"/>
          <a:ext cx="741682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bg1"/>
              </a:solidFill>
            </a:rPr>
            <a:t>2. Image Processing Tools (review)</a:t>
          </a:r>
          <a:endParaRPr lang="nl-BE" sz="3200" kern="1200" dirty="0">
            <a:solidFill>
              <a:schemeClr val="bg1"/>
            </a:solidFill>
          </a:endParaRPr>
        </a:p>
      </dsp:txBody>
      <dsp:txXfrm>
        <a:off x="0" y="0"/>
        <a:ext cx="7416824" cy="767520"/>
      </dsp:txXfrm>
    </dsp:sp>
  </dsp:spTree>
</dsp:drawing>
</file>

<file path=ppt/diagrams/drawing3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0"/>
          <a:ext cx="842493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bg1"/>
              </a:solidFill>
            </a:rPr>
            <a:t>Component 2/3: Image processing, at VITO &amp; FAO</a:t>
          </a:r>
          <a:endParaRPr lang="nl-BE" sz="2400" kern="1200" dirty="0">
            <a:solidFill>
              <a:schemeClr val="bg1"/>
            </a:solidFill>
          </a:endParaRPr>
        </a:p>
      </dsp:txBody>
      <dsp:txXfrm>
        <a:off x="0" y="0"/>
        <a:ext cx="8424936" cy="767520"/>
      </dsp:txXfrm>
    </dsp:sp>
  </dsp:spTree>
</dsp:drawing>
</file>

<file path=ppt/diagrams/drawing3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5288"/>
          <a:ext cx="741682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3200" kern="1200" dirty="0" smtClean="0"/>
            <a:t>THREE MAIN COMPONENTS</a:t>
          </a:r>
          <a:endParaRPr lang="nl-BE" sz="3200" kern="1200" dirty="0"/>
        </a:p>
      </dsp:txBody>
      <dsp:txXfrm>
        <a:off x="0" y="5288"/>
        <a:ext cx="7416824" cy="767520"/>
      </dsp:txXfrm>
    </dsp:sp>
  </dsp:spTree>
</dsp:drawing>
</file>

<file path=ppt/diagrams/drawing3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3904"/>
          <a:ext cx="8424936" cy="617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400" kern="1200" dirty="0" err="1" smtClean="0">
              <a:solidFill>
                <a:schemeClr val="bg1"/>
              </a:solidFill>
            </a:rPr>
            <a:t>Further</a:t>
          </a:r>
          <a:r>
            <a:rPr lang="nl-BE" sz="2400" kern="1200" dirty="0" smtClean="0">
              <a:solidFill>
                <a:schemeClr val="bg1"/>
              </a:solidFill>
            </a:rPr>
            <a:t> </a:t>
          </a:r>
          <a:r>
            <a:rPr lang="nl-BE" sz="2400" kern="1200" dirty="0" err="1" smtClean="0">
              <a:solidFill>
                <a:schemeClr val="bg1"/>
              </a:solidFill>
            </a:rPr>
            <a:t>analysis</a:t>
          </a:r>
          <a:r>
            <a:rPr lang="nl-BE" sz="2400" kern="1200" dirty="0" smtClean="0">
              <a:solidFill>
                <a:schemeClr val="bg1"/>
              </a:solidFill>
            </a:rPr>
            <a:t> via Web Viewer and/</a:t>
          </a:r>
          <a:r>
            <a:rPr lang="nl-BE" sz="2400" kern="1200" dirty="0" err="1" smtClean="0">
              <a:solidFill>
                <a:schemeClr val="bg1"/>
              </a:solidFill>
            </a:rPr>
            <a:t>or</a:t>
          </a:r>
          <a:r>
            <a:rPr lang="nl-BE" sz="2400" kern="1200" dirty="0" smtClean="0">
              <a:solidFill>
                <a:schemeClr val="bg1"/>
              </a:solidFill>
            </a:rPr>
            <a:t> Spirits?</a:t>
          </a:r>
          <a:endParaRPr lang="nl-BE" sz="2400" kern="1200" dirty="0">
            <a:solidFill>
              <a:schemeClr val="bg1"/>
            </a:solidFill>
          </a:endParaRPr>
        </a:p>
      </dsp:txBody>
      <dsp:txXfrm>
        <a:off x="0" y="3904"/>
        <a:ext cx="8424936" cy="617760"/>
      </dsp:txXfrm>
    </dsp:sp>
  </dsp:spTree>
</dsp:drawing>
</file>

<file path=ppt/diagrams/drawing3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700" kern="1200" dirty="0" smtClean="0"/>
            <a:t>SPIRITS: </a:t>
          </a:r>
          <a:r>
            <a:rPr lang="nl-BE" sz="2700" kern="1200" dirty="0" err="1" smtClean="0"/>
            <a:t>RUM-Database</a:t>
          </a:r>
          <a:endParaRPr lang="nl-BE" sz="2700" kern="1200" dirty="0"/>
        </a:p>
      </dsp:txBody>
      <dsp:txXfrm>
        <a:off x="0" y="0"/>
        <a:ext cx="8435280" cy="620688"/>
      </dsp:txXfrm>
    </dsp:sp>
  </dsp:spTree>
</dsp:drawing>
</file>

<file path=ppt/diagrams/drawing3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1341" y="0"/>
          <a:ext cx="2743965" cy="14127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nl-BE" sz="2000" kern="1200" dirty="0" smtClean="0"/>
            <a:t>SPIRITS: </a:t>
          </a:r>
          <a:br>
            <a:rPr lang="nl-BE" sz="2000" kern="1200" dirty="0" smtClean="0"/>
          </a:br>
          <a:r>
            <a:rPr lang="nl-BE" sz="2000" kern="1200" dirty="0" err="1" smtClean="0"/>
            <a:t>RUM-Database</a:t>
          </a:r>
          <a:endParaRPr lang="nl-BE" sz="2000" kern="1200" dirty="0" smtClean="0"/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000" kern="1200" dirty="0" smtClean="0"/>
            <a:t>&amp; </a:t>
          </a:r>
          <a:r>
            <a:rPr lang="nl-BE" sz="2000" kern="1200" dirty="0" err="1" smtClean="0"/>
            <a:t>Graphical</a:t>
          </a:r>
          <a:r>
            <a:rPr lang="nl-BE" sz="2000" kern="1200" dirty="0" smtClean="0"/>
            <a:t> Analyses</a:t>
          </a:r>
          <a:endParaRPr lang="nl-BE" sz="2000" kern="1200" dirty="0"/>
        </a:p>
      </dsp:txBody>
      <dsp:txXfrm>
        <a:off x="1341" y="0"/>
        <a:ext cx="2743965" cy="1412776"/>
      </dsp:txXfrm>
    </dsp:sp>
  </dsp:spTree>
</dsp:drawing>
</file>

<file path=ppt/diagrams/drawing3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3904"/>
          <a:ext cx="8424936" cy="617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400" kern="1200" dirty="0" err="1" smtClean="0">
              <a:solidFill>
                <a:schemeClr val="bg1"/>
              </a:solidFill>
            </a:rPr>
            <a:t>Methodological</a:t>
          </a:r>
          <a:r>
            <a:rPr lang="nl-BE" sz="2400" kern="1200" dirty="0" smtClean="0">
              <a:solidFill>
                <a:schemeClr val="bg1"/>
              </a:solidFill>
            </a:rPr>
            <a:t>  </a:t>
          </a:r>
          <a:r>
            <a:rPr lang="nl-BE" sz="2400" kern="1200" dirty="0" err="1" smtClean="0">
              <a:solidFill>
                <a:schemeClr val="bg1"/>
              </a:solidFill>
            </a:rPr>
            <a:t>Variants</a:t>
          </a:r>
          <a:r>
            <a:rPr lang="nl-BE" sz="2400" kern="1200" dirty="0" smtClean="0">
              <a:solidFill>
                <a:schemeClr val="bg1"/>
              </a:solidFill>
            </a:rPr>
            <a:t> &amp; </a:t>
          </a:r>
          <a:r>
            <a:rPr lang="nl-BE" sz="2400" kern="1200" dirty="0" err="1" smtClean="0">
              <a:solidFill>
                <a:schemeClr val="bg1"/>
              </a:solidFill>
            </a:rPr>
            <a:t>Local</a:t>
          </a:r>
          <a:r>
            <a:rPr lang="nl-BE" sz="2400" kern="1200" dirty="0" smtClean="0">
              <a:solidFill>
                <a:schemeClr val="bg1"/>
              </a:solidFill>
            </a:rPr>
            <a:t> </a:t>
          </a:r>
          <a:r>
            <a:rPr lang="nl-BE" sz="2400" kern="1200" dirty="0" err="1" smtClean="0">
              <a:solidFill>
                <a:schemeClr val="bg1"/>
              </a:solidFill>
            </a:rPr>
            <a:t>Applications</a:t>
          </a:r>
          <a:endParaRPr lang="nl-BE" sz="2400" kern="1200" dirty="0">
            <a:solidFill>
              <a:schemeClr val="bg1"/>
            </a:solidFill>
          </a:endParaRPr>
        </a:p>
      </dsp:txBody>
      <dsp:txXfrm>
        <a:off x="0" y="3904"/>
        <a:ext cx="8424936" cy="617760"/>
      </dsp:txXfrm>
    </dsp:sp>
  </dsp:spTree>
</dsp:drawing>
</file>

<file path=ppt/diagrams/drawing3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5288"/>
          <a:ext cx="741682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3200" kern="1200" dirty="0" err="1" smtClean="0"/>
            <a:t>ASIS-Software</a:t>
          </a:r>
          <a:r>
            <a:rPr lang="nl-BE" sz="3200" kern="1200" dirty="0" smtClean="0"/>
            <a:t>: </a:t>
          </a:r>
          <a:r>
            <a:rPr lang="nl-BE" sz="3200" kern="1200" dirty="0" err="1" smtClean="0"/>
            <a:t>Conclusions</a:t>
          </a:r>
          <a:endParaRPr lang="nl-BE" sz="3200" kern="1200" dirty="0"/>
        </a:p>
      </dsp:txBody>
      <dsp:txXfrm>
        <a:off x="0" y="5288"/>
        <a:ext cx="7416824" cy="7675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0"/>
          <a:ext cx="770485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3200" kern="1200" dirty="0" smtClean="0"/>
            <a:t>METOP-AVHRR: 10-daily syntheses (S10)</a:t>
          </a:r>
          <a:endParaRPr lang="nl-BE" sz="3200" kern="1200" dirty="0"/>
        </a:p>
      </dsp:txBody>
      <dsp:txXfrm>
        <a:off x="0" y="0"/>
        <a:ext cx="7704856" cy="767520"/>
      </dsp:txXfrm>
    </dsp:sp>
  </dsp:spTree>
</dsp:drawing>
</file>

<file path=ppt/diagrams/drawing4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205"/>
          <a:ext cx="8980510" cy="5756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3200" kern="1200" dirty="0" err="1" smtClean="0"/>
            <a:t>ASIS-Software</a:t>
          </a:r>
          <a:r>
            <a:rPr lang="nl-BE" sz="3200" kern="1200" dirty="0" smtClean="0"/>
            <a:t>: </a:t>
          </a:r>
          <a:r>
            <a:rPr lang="nl-BE" sz="3200" kern="1200" dirty="0" err="1" smtClean="0"/>
            <a:t>TODOs</a:t>
          </a:r>
          <a:r>
            <a:rPr lang="nl-BE" sz="3200" kern="1200" dirty="0" smtClean="0"/>
            <a:t> &amp; Planning	    </a:t>
          </a:r>
          <a:r>
            <a:rPr lang="nl-BE" sz="3200" i="1" kern="1200" dirty="0" err="1" smtClean="0">
              <a:solidFill>
                <a:schemeClr val="accent2"/>
              </a:solidFill>
            </a:rPr>
            <a:t>Before</a:t>
          </a:r>
          <a:r>
            <a:rPr lang="nl-BE" sz="3200" i="1" kern="1200" dirty="0" smtClean="0">
              <a:solidFill>
                <a:schemeClr val="accent2"/>
              </a:solidFill>
            </a:rPr>
            <a:t> end of …</a:t>
          </a:r>
          <a:endParaRPr lang="nl-BE" sz="3200" i="1" kern="1200" dirty="0">
            <a:solidFill>
              <a:schemeClr val="accent2"/>
            </a:solidFill>
          </a:endParaRPr>
        </a:p>
      </dsp:txBody>
      <dsp:txXfrm>
        <a:off x="0" y="205"/>
        <a:ext cx="8980510" cy="575653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0"/>
          <a:ext cx="8064896" cy="5212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900" kern="1200" dirty="0" smtClean="0"/>
            <a:t>METOP-AVHRR: </a:t>
          </a:r>
          <a:r>
            <a:rPr lang="nl-BE" sz="1900" kern="1200" dirty="0" err="1" smtClean="0"/>
            <a:t>Pseudo-IMGs</a:t>
          </a:r>
          <a:r>
            <a:rPr lang="nl-BE" sz="1900" kern="1200" dirty="0" smtClean="0"/>
            <a:t>, </a:t>
          </a:r>
          <a:r>
            <a:rPr lang="nl-BE" sz="1900" kern="1200" dirty="0" err="1" smtClean="0"/>
            <a:t>flagged</a:t>
          </a:r>
          <a:r>
            <a:rPr lang="nl-BE" sz="1900" kern="1200" dirty="0" smtClean="0"/>
            <a:t> </a:t>
          </a:r>
          <a:r>
            <a:rPr lang="nl-BE" sz="1900" kern="1200" dirty="0" err="1" smtClean="0"/>
            <a:t>versions</a:t>
          </a:r>
          <a:r>
            <a:rPr lang="nl-BE" sz="1900" kern="1200" dirty="0" smtClean="0"/>
            <a:t> &amp; </a:t>
          </a:r>
          <a:r>
            <a:rPr lang="nl-BE" sz="1900" kern="1200" dirty="0" err="1" smtClean="0"/>
            <a:t>thinned</a:t>
          </a:r>
          <a:r>
            <a:rPr lang="nl-BE" sz="1900" kern="1200" dirty="0" smtClean="0"/>
            <a:t> images (21km)</a:t>
          </a:r>
          <a:endParaRPr lang="nl-BE" sz="1900" kern="1200" dirty="0"/>
        </a:p>
      </dsp:txBody>
      <dsp:txXfrm>
        <a:off x="0" y="0"/>
        <a:ext cx="8064896" cy="521246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0"/>
          <a:ext cx="8424936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 dirty="0" smtClean="0">
              <a:solidFill>
                <a:schemeClr val="bg1"/>
              </a:solidFill>
            </a:rPr>
            <a:t>Component 1/3: Installation, data preparation &amp; deliveries to FAO</a:t>
          </a:r>
          <a:endParaRPr lang="nl-BE" sz="2400" kern="1200" dirty="0">
            <a:solidFill>
              <a:schemeClr val="bg1"/>
            </a:solidFill>
          </a:endParaRPr>
        </a:p>
      </dsp:txBody>
      <dsp:txXfrm>
        <a:off x="0" y="0"/>
        <a:ext cx="8424936" cy="7675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5288"/>
          <a:ext cx="741682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3200" kern="1200" dirty="0" smtClean="0"/>
            <a:t>THREE MAIN COMPONENTS</a:t>
          </a:r>
          <a:endParaRPr lang="nl-BE" sz="3200" kern="1200" dirty="0"/>
        </a:p>
      </dsp:txBody>
      <dsp:txXfrm>
        <a:off x="0" y="5288"/>
        <a:ext cx="7416824" cy="76752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18B5D0-2E30-451E-84E0-223F9F68B864}">
      <dsp:nvSpPr>
        <dsp:cNvPr id="0" name=""/>
        <dsp:cNvSpPr/>
      </dsp:nvSpPr>
      <dsp:spPr>
        <a:xfrm>
          <a:off x="0" y="0"/>
          <a:ext cx="7416824" cy="767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200" kern="1200" dirty="0" smtClean="0">
              <a:solidFill>
                <a:schemeClr val="bg1"/>
              </a:solidFill>
            </a:rPr>
            <a:t>2. Image Processing Tools</a:t>
          </a:r>
          <a:endParaRPr lang="nl-BE" sz="3200" kern="1200" dirty="0">
            <a:solidFill>
              <a:schemeClr val="bg1"/>
            </a:solidFill>
          </a:endParaRPr>
        </a:p>
      </dsp:txBody>
      <dsp:txXfrm>
        <a:off x="0" y="0"/>
        <a:ext cx="7416824" cy="76752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61FCA1B-54E9-42C4-8FB5-9A00B4C1CA1F}">
      <dsp:nvSpPr>
        <dsp:cNvPr id="0" name=""/>
        <dsp:cNvSpPr/>
      </dsp:nvSpPr>
      <dsp:spPr>
        <a:xfrm>
          <a:off x="0" y="0"/>
          <a:ext cx="8435280" cy="6206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2700" kern="1200" dirty="0" smtClean="0"/>
            <a:t>Program INTERPOL: Image </a:t>
          </a:r>
          <a:r>
            <a:rPr lang="nl-BE" sz="2700" kern="1200" dirty="0" err="1" smtClean="0"/>
            <a:t>resampling</a:t>
          </a:r>
          <a:endParaRPr lang="nl-BE" sz="2700" kern="1200" dirty="0"/>
        </a:p>
      </dsp:txBody>
      <dsp:txXfrm>
        <a:off x="0" y="0"/>
        <a:ext cx="8435280" cy="6206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F24B7-9F94-4BE9-AB5F-770DB26770D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29904C-B548-4B6B-8762-4A923CF019D9}" type="slidenum">
              <a:rPr lang="nl-BE" smtClean="0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AAD03-1BB5-4696-B6A8-0BCF9DF44360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07B44-F61B-48FD-A97B-118B98DFDB34}" type="slidenum">
              <a:rPr lang="nl-BE" smtClean="0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How</a:t>
            </a:r>
            <a:r>
              <a:rPr lang="nl-BE" dirty="0" smtClean="0"/>
              <a:t> to monitor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drought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with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coarse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resolution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remote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sensing</a:t>
            </a:r>
            <a:r>
              <a:rPr lang="nl-BE" baseline="0" dirty="0" smtClean="0"/>
              <a:t> data? </a:t>
            </a:r>
            <a:r>
              <a:rPr lang="nl-BE" baseline="0" dirty="0" err="1" smtClean="0"/>
              <a:t>Basic</a:t>
            </a:r>
            <a:r>
              <a:rPr lang="nl-BE" baseline="0" dirty="0" smtClean="0"/>
              <a:t> </a:t>
            </a:r>
            <a:r>
              <a:rPr lang="nl-BE" baseline="0" dirty="0" err="1" smtClean="0"/>
              <a:t>principle</a:t>
            </a:r>
            <a:r>
              <a:rPr lang="nl-BE" baseline="0" dirty="0" smtClean="0"/>
              <a:t> = </a:t>
            </a:r>
            <a:r>
              <a:rPr lang="nl-BE" baseline="0" dirty="0" err="1" smtClean="0"/>
              <a:t>drought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can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monitored</a:t>
            </a:r>
            <a:r>
              <a:rPr lang="nl-BE" baseline="0" dirty="0" smtClean="0"/>
              <a:t> as a </a:t>
            </a:r>
            <a:r>
              <a:rPr lang="nl-BE" baseline="0" dirty="0" err="1" smtClean="0"/>
              <a:t>combination</a:t>
            </a:r>
            <a:r>
              <a:rPr lang="nl-BE" baseline="0" dirty="0" smtClean="0"/>
              <a:t> of </a:t>
            </a:r>
            <a:r>
              <a:rPr lang="nl-BE" baseline="0" dirty="0" err="1" smtClean="0"/>
              <a:t>temperature</a:t>
            </a:r>
            <a:r>
              <a:rPr lang="nl-BE" baseline="0" dirty="0" smtClean="0"/>
              <a:t> and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07B44-F61B-48FD-A97B-118B98DFDB34}" type="slidenum">
              <a:rPr lang="nl-BE" smtClean="0"/>
              <a:pPr/>
              <a:t>9</a:t>
            </a:fld>
            <a:endParaRPr 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err="1" smtClean="0"/>
              <a:t>How</a:t>
            </a:r>
            <a:r>
              <a:rPr lang="nl-BE" dirty="0" smtClean="0"/>
              <a:t> to monitor</a:t>
            </a:r>
            <a:r>
              <a:rPr lang="nl-BE" baseline="0" dirty="0" smtClean="0"/>
              <a:t> </a:t>
            </a:r>
            <a:r>
              <a:rPr lang="nl-BE" baseline="0" dirty="0" err="1" smtClean="0"/>
              <a:t>drought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with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coarse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resolution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remote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sensing</a:t>
            </a:r>
            <a:r>
              <a:rPr lang="nl-BE" baseline="0" dirty="0" smtClean="0"/>
              <a:t> data? </a:t>
            </a:r>
            <a:r>
              <a:rPr lang="nl-BE" baseline="0" dirty="0" err="1" smtClean="0"/>
              <a:t>Basic</a:t>
            </a:r>
            <a:r>
              <a:rPr lang="nl-BE" baseline="0" dirty="0" smtClean="0"/>
              <a:t> </a:t>
            </a:r>
            <a:r>
              <a:rPr lang="nl-BE" baseline="0" dirty="0" err="1" smtClean="0"/>
              <a:t>principle</a:t>
            </a:r>
            <a:r>
              <a:rPr lang="nl-BE" baseline="0" dirty="0" smtClean="0"/>
              <a:t> = </a:t>
            </a:r>
            <a:r>
              <a:rPr lang="nl-BE" baseline="0" dirty="0" err="1" smtClean="0"/>
              <a:t>drought</a:t>
            </a:r>
            <a:r>
              <a:rPr lang="nl-BE" baseline="0" dirty="0" smtClean="0"/>
              <a:t> </a:t>
            </a:r>
            <a:r>
              <a:rPr lang="nl-BE" baseline="0" dirty="0" err="1" smtClean="0"/>
              <a:t>can</a:t>
            </a:r>
            <a:r>
              <a:rPr lang="nl-BE" baseline="0" dirty="0" smtClean="0"/>
              <a:t> </a:t>
            </a:r>
            <a:r>
              <a:rPr lang="nl-BE" baseline="0" dirty="0" err="1" smtClean="0"/>
              <a:t>be</a:t>
            </a:r>
            <a:r>
              <a:rPr lang="nl-BE" baseline="0" dirty="0" smtClean="0"/>
              <a:t> </a:t>
            </a:r>
            <a:r>
              <a:rPr lang="nl-BE" baseline="0" dirty="0" err="1" smtClean="0"/>
              <a:t>monitored</a:t>
            </a:r>
            <a:r>
              <a:rPr lang="nl-BE" baseline="0" dirty="0" smtClean="0"/>
              <a:t> as a </a:t>
            </a:r>
            <a:r>
              <a:rPr lang="nl-BE" baseline="0" dirty="0" err="1" smtClean="0"/>
              <a:t>combination</a:t>
            </a:r>
            <a:r>
              <a:rPr lang="nl-BE" baseline="0" dirty="0" smtClean="0"/>
              <a:t> of </a:t>
            </a:r>
            <a:r>
              <a:rPr lang="nl-BE" baseline="0" dirty="0" err="1" smtClean="0"/>
              <a:t>temperature</a:t>
            </a:r>
            <a:r>
              <a:rPr lang="nl-BE" baseline="0" dirty="0" smtClean="0"/>
              <a:t> and 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507B44-F61B-48FD-A97B-118B98DFDB34}" type="slidenum">
              <a:rPr lang="nl-BE" smtClean="0"/>
              <a:pPr/>
              <a:t>33</a:t>
            </a:fld>
            <a:endParaRPr 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71600" y="3644900"/>
            <a:ext cx="6369050" cy="720725"/>
          </a:xfr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B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65625"/>
            <a:ext cx="6400800" cy="481013"/>
          </a:xfrm>
        </p:spPr>
        <p:txBody>
          <a:bodyPr/>
          <a:lstStyle>
            <a:lvl1pPr marL="0" indent="0">
              <a:buFont typeface="Arial" charset="0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nl-BE" dirty="0"/>
          </a:p>
        </p:txBody>
      </p:sp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1387475" y="3429000"/>
            <a:ext cx="914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fld id="{E07FA7ED-FB32-41D5-929C-A4F1A38172F1}" type="datetime1">
              <a:rPr lang="en-GB" sz="1000">
                <a:ea typeface="ヒラギノ角ゴ Pro W3" pitchFamily="1" charset="-128"/>
              </a:rPr>
              <a:pPr eaLnBrk="0" hangingPunct="0"/>
              <a:t>25/09/2012</a:t>
            </a:fld>
            <a:endParaRPr lang="nl-BE" sz="1400">
              <a:ea typeface="ヒラギノ角ゴ Pro W3" pitchFamily="1" charset="-128"/>
            </a:endParaRPr>
          </a:p>
        </p:txBody>
      </p:sp>
      <p:pic>
        <p:nvPicPr>
          <p:cNvPr id="6158" name="Picture 14" descr="to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142412" cy="2482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>
            <a:alpha val="6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screen_0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</p:spPr>
      </p:pic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4114800" y="6477000"/>
            <a:ext cx="914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fld id="{ED0EA0E3-8009-418A-937B-027BA0661B4B}" type="datetime1">
              <a:rPr lang="en-GB" sz="1000">
                <a:ea typeface="ヒラギノ角ゴ Pro W3" pitchFamily="1" charset="-128"/>
              </a:rPr>
              <a:pPr eaLnBrk="0" hangingPunct="0"/>
              <a:t>25/09/2012</a:t>
            </a:fld>
            <a:endParaRPr lang="nl-BE" sz="1400">
              <a:ea typeface="ヒラギノ角ゴ Pro W3" pitchFamily="1" charset="-128"/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7620000" y="6477000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5E86E2F-886E-44BF-9870-F886DF1E4E8F}" type="slidenum">
              <a:rPr lang="nl-NL" sz="1000">
                <a:ea typeface="ヒラギノ角ゴ Pro W3" pitchFamily="1" charset="-128"/>
              </a:rPr>
              <a:pPr algn="r" eaLnBrk="0" hangingPunct="0"/>
              <a:t>‹#›</a:t>
            </a:fld>
            <a:endParaRPr lang="nl-NL" sz="1400">
              <a:ea typeface="ヒラギノ角ゴ Pro W3" pitchFamily="1" charset="-128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 rot="-21600000">
            <a:off x="4122267" y="6658754"/>
            <a:ext cx="885179" cy="20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nl-BE" sz="700" dirty="0">
                <a:ea typeface="ヒラギノ角ゴ Pro W3" pitchFamily="1" charset="-128"/>
              </a:rPr>
              <a:t>© </a:t>
            </a:r>
            <a:r>
              <a:rPr lang="nl-BE" sz="700" dirty="0" smtClean="0">
                <a:ea typeface="ヒラギノ角ゴ Pro W3" pitchFamily="1" charset="-128"/>
              </a:rPr>
              <a:t>2011, </a:t>
            </a:r>
            <a:r>
              <a:rPr lang="nl-BE" sz="700" dirty="0">
                <a:ea typeface="ヒラギノ角ゴ Pro W3" pitchFamily="1" charset="-128"/>
              </a:rPr>
              <a:t>VITO NV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BE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34A3DC"/>
        </a:buClr>
        <a:buFont typeface="Arial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F39592-C8C4-4952-BECF-94F46241244A}" type="datetimeFigureOut">
              <a:rPr lang="nl-BE" smtClean="0"/>
              <a:pPr/>
              <a:t>2012-09-25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5976E-F74F-48FF-AB20-1A423FF2C0AA}" type="slidenum">
              <a:rPr lang="nl-BE" smtClean="0"/>
              <a:pPr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2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5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23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23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diagramDrawing" Target="../diagrams/drawing19.xml"/><Relationship Id="rId3" Type="http://schemas.openxmlformats.org/officeDocument/2006/relationships/diagramLayout" Target="../diagrams/layout18.xml"/><Relationship Id="rId7" Type="http://schemas.openxmlformats.org/officeDocument/2006/relationships/image" Target="../media/image26.png"/><Relationship Id="rId12" Type="http://schemas.openxmlformats.org/officeDocument/2006/relationships/diagramColors" Target="../diagrams/colors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8.xml"/><Relationship Id="rId11" Type="http://schemas.openxmlformats.org/officeDocument/2006/relationships/diagramQuickStyle" Target="../diagrams/quickStyle19.xml"/><Relationship Id="rId5" Type="http://schemas.openxmlformats.org/officeDocument/2006/relationships/diagramColors" Target="../diagrams/colors18.xml"/><Relationship Id="rId10" Type="http://schemas.openxmlformats.org/officeDocument/2006/relationships/diagramLayout" Target="../diagrams/layout19.xml"/><Relationship Id="rId4" Type="http://schemas.openxmlformats.org/officeDocument/2006/relationships/diagramQuickStyle" Target="../diagrams/quickStyle18.xml"/><Relationship Id="rId9" Type="http://schemas.openxmlformats.org/officeDocument/2006/relationships/diagramData" Target="../diagrams/data19.xml"/><Relationship Id="rId1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13" Type="http://schemas.openxmlformats.org/officeDocument/2006/relationships/image" Target="../media/image29.png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image" Target="../media/image2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Relationship Id="rId1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microsoft.com/office/2007/relationships/diagramDrawing" Target="../diagrams/drawing23.xml"/><Relationship Id="rId3" Type="http://schemas.openxmlformats.org/officeDocument/2006/relationships/diagramLayout" Target="../diagrams/layout22.xml"/><Relationship Id="rId7" Type="http://schemas.openxmlformats.org/officeDocument/2006/relationships/image" Target="../media/image31.png"/><Relationship Id="rId12" Type="http://schemas.openxmlformats.org/officeDocument/2006/relationships/diagramColors" Target="../diagrams/colors23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2.xml"/><Relationship Id="rId11" Type="http://schemas.openxmlformats.org/officeDocument/2006/relationships/diagramQuickStyle" Target="../diagrams/quickStyle23.xml"/><Relationship Id="rId5" Type="http://schemas.openxmlformats.org/officeDocument/2006/relationships/diagramColors" Target="../diagrams/colors22.xml"/><Relationship Id="rId10" Type="http://schemas.openxmlformats.org/officeDocument/2006/relationships/diagramLayout" Target="../diagrams/layout23.xml"/><Relationship Id="rId4" Type="http://schemas.openxmlformats.org/officeDocument/2006/relationships/diagramQuickStyle" Target="../diagrams/quickStyle22.xml"/><Relationship Id="rId9" Type="http://schemas.openxmlformats.org/officeDocument/2006/relationships/diagramData" Target="../diagrams/data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2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35.png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2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29.xml"/><Relationship Id="rId7" Type="http://schemas.openxmlformats.org/officeDocument/2006/relationships/image" Target="../media/image39.png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Relationship Id="rId9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30.xml"/><Relationship Id="rId7" Type="http://schemas.openxmlformats.org/officeDocument/2006/relationships/image" Target="../media/image39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31.xml"/><Relationship Id="rId7" Type="http://schemas.openxmlformats.org/officeDocument/2006/relationships/image" Target="../media/image39.png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7" Type="http://schemas.openxmlformats.org/officeDocument/2006/relationships/image" Target="../media/image43.wmf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7" Type="http://schemas.openxmlformats.org/officeDocument/2006/relationships/image" Target="../media/image44.png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8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10" Type="http://schemas.openxmlformats.org/officeDocument/2006/relationships/image" Target="../media/image11.pn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0" y="1660739"/>
            <a:ext cx="7772400" cy="3477875"/>
          </a:xfrm>
          <a:solidFill>
            <a:schemeClr val="bg1"/>
          </a:solidFill>
        </p:spPr>
        <p:txBody>
          <a:bodyPr>
            <a:spAutoFit/>
          </a:bodyPr>
          <a:lstStyle/>
          <a:p>
            <a:pPr>
              <a:spcBef>
                <a:spcPts val="1200"/>
              </a:spcBef>
            </a:pPr>
            <a:r>
              <a:rPr lang="nl-BE" sz="3200" dirty="0" smtClean="0"/>
              <a:t>Agricultural Stress Index System (ASIS)</a:t>
            </a:r>
            <a:br>
              <a:rPr lang="nl-BE" sz="3200" dirty="0" smtClean="0"/>
            </a:br>
            <a:r>
              <a:rPr lang="nl-BE" sz="3200" dirty="0" err="1" smtClean="0"/>
              <a:t>based</a:t>
            </a:r>
            <a:r>
              <a:rPr lang="nl-BE" sz="3200" dirty="0" smtClean="0"/>
              <a:t> </a:t>
            </a:r>
            <a:r>
              <a:rPr lang="nl-BE" sz="3200" dirty="0" err="1" smtClean="0"/>
              <a:t>on</a:t>
            </a:r>
            <a:r>
              <a:rPr lang="nl-BE" sz="3200" dirty="0" smtClean="0"/>
              <a:t> </a:t>
            </a:r>
            <a:r>
              <a:rPr lang="nl-BE" sz="3200" dirty="0" err="1" smtClean="0"/>
              <a:t>remote</a:t>
            </a:r>
            <a:r>
              <a:rPr lang="nl-BE" sz="3200" dirty="0" smtClean="0"/>
              <a:t> </a:t>
            </a:r>
            <a:r>
              <a:rPr lang="nl-BE" sz="3200" dirty="0" err="1" smtClean="0"/>
              <a:t>sensing</a:t>
            </a:r>
            <a:r>
              <a:rPr lang="nl-BE" sz="3200" dirty="0" smtClean="0"/>
              <a:t> data</a:t>
            </a:r>
            <a:br>
              <a:rPr lang="nl-BE" sz="3200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sz="2400" i="1" dirty="0" smtClean="0">
                <a:solidFill>
                  <a:schemeClr val="tx1"/>
                </a:solidFill>
              </a:rPr>
              <a:t>Interim meeting (27 September 2012 at FAO):</a:t>
            </a:r>
            <a:br>
              <a:rPr lang="nl-BE" sz="2400" i="1" dirty="0" smtClean="0">
                <a:solidFill>
                  <a:schemeClr val="tx1"/>
                </a:solidFill>
              </a:rPr>
            </a:br>
            <a:r>
              <a:rPr lang="nl-BE" sz="3200" i="1" dirty="0" err="1" smtClean="0">
                <a:solidFill>
                  <a:schemeClr val="tx1"/>
                </a:solidFill>
              </a:rPr>
              <a:t>Some</a:t>
            </a:r>
            <a:r>
              <a:rPr lang="nl-BE" sz="3200" i="1" dirty="0" smtClean="0">
                <a:solidFill>
                  <a:schemeClr val="tx1"/>
                </a:solidFill>
              </a:rPr>
              <a:t> </a:t>
            </a:r>
            <a:r>
              <a:rPr lang="nl-BE" sz="3200" i="1" dirty="0" err="1" smtClean="0">
                <a:solidFill>
                  <a:schemeClr val="tx1"/>
                </a:solidFill>
              </a:rPr>
              <a:t>words</a:t>
            </a:r>
            <a:r>
              <a:rPr lang="nl-BE" sz="3200" i="1" dirty="0" smtClean="0">
                <a:solidFill>
                  <a:schemeClr val="tx1"/>
                </a:solidFill>
              </a:rPr>
              <a:t> </a:t>
            </a:r>
            <a:r>
              <a:rPr lang="nl-BE" sz="3200" i="1" dirty="0" err="1" smtClean="0">
                <a:solidFill>
                  <a:schemeClr val="tx1"/>
                </a:solidFill>
              </a:rPr>
              <a:t>on</a:t>
            </a:r>
            <a:r>
              <a:rPr lang="nl-BE" sz="3200" i="1" dirty="0" smtClean="0">
                <a:solidFill>
                  <a:schemeClr val="tx1"/>
                </a:solidFill>
              </a:rPr>
              <a:t> the computer programs</a:t>
            </a:r>
            <a:br>
              <a:rPr lang="nl-BE" sz="3200" i="1" dirty="0" smtClean="0">
                <a:solidFill>
                  <a:schemeClr val="tx1"/>
                </a:solidFill>
              </a:rPr>
            </a:b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Roel Van Hoolst, Herman Eerens, Antoine Royer</a:t>
            </a:r>
            <a:br>
              <a:rPr lang="nl-BE" sz="2400" dirty="0" smtClean="0"/>
            </a:br>
            <a:r>
              <a:rPr lang="nl-BE" sz="2400" dirty="0" smtClean="0"/>
              <a:t>Dominique Haesen, Lieven Bydekerke</a:t>
            </a:r>
            <a:endParaRPr lang="nl-BE" sz="2400" dirty="0"/>
          </a:p>
        </p:txBody>
      </p:sp>
      <p:pic>
        <p:nvPicPr>
          <p:cNvPr id="5" name="Picture 4" descr="fa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5633864"/>
            <a:ext cx="1224136" cy="12241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C:\DOC\PROJECTEN\MO3\Techno\Logos\logo_MARSOP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5949280"/>
            <a:ext cx="2872198" cy="5786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467544" y="0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32048" y="4873223"/>
            <a:ext cx="8892480" cy="1877437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sz="2000" i="1" dirty="0" smtClean="0"/>
              <a:t>	</a:t>
            </a:r>
            <a:r>
              <a:rPr lang="nl-BE" sz="2000" b="1" i="1" dirty="0" err="1" smtClean="0"/>
              <a:t>Usage</a:t>
            </a:r>
            <a:r>
              <a:rPr lang="nl-BE" sz="2000" b="1" i="1" dirty="0" smtClean="0"/>
              <a:t> in ASIS:</a:t>
            </a:r>
          </a:p>
          <a:p>
            <a:r>
              <a:rPr lang="nl-BE" sz="2000" i="1" dirty="0" err="1" smtClean="0"/>
              <a:t>Conversion</a:t>
            </a:r>
            <a:r>
              <a:rPr lang="nl-BE" sz="2000" i="1" dirty="0" smtClean="0"/>
              <a:t> METOP-1km </a:t>
            </a:r>
            <a:r>
              <a:rPr lang="nl-BE" sz="2000" i="1" dirty="0" smtClean="0">
                <a:sym typeface="Symbol"/>
              </a:rPr>
              <a:t> STAR-16km.</a:t>
            </a:r>
          </a:p>
          <a:p>
            <a:r>
              <a:rPr lang="nl-BE" sz="2000" i="1" dirty="0" err="1" smtClean="0">
                <a:sym typeface="Symbol"/>
              </a:rPr>
              <a:t>Extraction</a:t>
            </a:r>
            <a:r>
              <a:rPr lang="nl-BE" sz="2000" i="1" dirty="0" smtClean="0">
                <a:sym typeface="Symbol"/>
              </a:rPr>
              <a:t> of 1 </a:t>
            </a:r>
            <a:r>
              <a:rPr lang="nl-BE" sz="2000" i="1" dirty="0" err="1" smtClean="0">
                <a:sym typeface="Symbol"/>
              </a:rPr>
              <a:t>or</a:t>
            </a:r>
            <a:r>
              <a:rPr lang="nl-BE" sz="2000" i="1" dirty="0" smtClean="0">
                <a:sym typeface="Symbol"/>
              </a:rPr>
              <a:t> 16 km AFI (</a:t>
            </a:r>
            <a:r>
              <a:rPr lang="nl-BE" sz="2000" i="1" dirty="0" err="1" smtClean="0">
                <a:sym typeface="Symbol"/>
              </a:rPr>
              <a:t>Area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Fraction</a:t>
            </a:r>
            <a:r>
              <a:rPr lang="nl-BE" sz="2000" i="1" dirty="0" smtClean="0">
                <a:sym typeface="Symbol"/>
              </a:rPr>
              <a:t> IMG) </a:t>
            </a:r>
            <a:r>
              <a:rPr lang="nl-BE" sz="2000" i="1" dirty="0" err="1" smtClean="0">
                <a:sym typeface="Symbol"/>
              </a:rPr>
              <a:t>from</a:t>
            </a:r>
            <a:r>
              <a:rPr lang="nl-BE" sz="2000" i="1" dirty="0" smtClean="0">
                <a:sym typeface="Symbol"/>
              </a:rPr>
              <a:t> 250m </a:t>
            </a:r>
            <a:r>
              <a:rPr lang="nl-BE" sz="2000" i="1" dirty="0" err="1" smtClean="0">
                <a:sym typeface="Symbol"/>
              </a:rPr>
              <a:t>global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cropmask</a:t>
            </a:r>
            <a:r>
              <a:rPr lang="nl-BE" sz="2000" i="1" dirty="0" smtClean="0">
                <a:sym typeface="Symbol"/>
              </a:rPr>
              <a:t>.</a:t>
            </a:r>
          </a:p>
          <a:p>
            <a:r>
              <a:rPr lang="nl-BE" sz="2000" i="1" dirty="0" err="1" smtClean="0">
                <a:sym typeface="Symbol"/>
              </a:rPr>
              <a:t>Extraction</a:t>
            </a:r>
            <a:r>
              <a:rPr lang="nl-BE" sz="2000" i="1" dirty="0" smtClean="0">
                <a:sym typeface="Symbol"/>
              </a:rPr>
              <a:t> of </a:t>
            </a:r>
            <a:r>
              <a:rPr lang="nl-BE" sz="2000" i="1" dirty="0" err="1" smtClean="0">
                <a:sym typeface="Symbol"/>
              </a:rPr>
              <a:t>specific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ROIs</a:t>
            </a:r>
            <a:r>
              <a:rPr lang="nl-BE" sz="2000" i="1" dirty="0" smtClean="0">
                <a:sym typeface="Symbol"/>
              </a:rPr>
              <a:t> (</a:t>
            </a:r>
            <a:r>
              <a:rPr lang="nl-BE" sz="2000" i="1" dirty="0" err="1" smtClean="0">
                <a:sym typeface="Symbol"/>
              </a:rPr>
              <a:t>Regions</a:t>
            </a:r>
            <a:r>
              <a:rPr lang="nl-BE" sz="2000" i="1" dirty="0" smtClean="0">
                <a:sym typeface="Symbol"/>
              </a:rPr>
              <a:t> of Interest).</a:t>
            </a:r>
          </a:p>
          <a:p>
            <a:r>
              <a:rPr lang="nl-BE" sz="2000" i="1" dirty="0" err="1" smtClean="0">
                <a:sym typeface="Symbol"/>
              </a:rPr>
              <a:t>Many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others</a:t>
            </a:r>
            <a:r>
              <a:rPr lang="nl-BE" sz="2000" i="1" dirty="0" smtClean="0">
                <a:sym typeface="Symbol"/>
              </a:rPr>
              <a:t>…</a:t>
            </a:r>
            <a:endParaRPr lang="en-GB" sz="20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879" y="1604417"/>
            <a:ext cx="4422948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7334" y="1604418"/>
            <a:ext cx="4499992" cy="3111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251520" y="692696"/>
            <a:ext cx="8892480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i="1" dirty="0" err="1" smtClean="0">
                <a:latin typeface="+mn-lt"/>
              </a:rPr>
              <a:t>Create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resampled</a:t>
            </a:r>
            <a:r>
              <a:rPr lang="nl-BE" sz="2000" i="1" dirty="0" smtClean="0">
                <a:latin typeface="+mn-lt"/>
              </a:rPr>
              <a:t> OUT-IMG, without </a:t>
            </a:r>
            <a:r>
              <a:rPr lang="nl-BE" sz="2000" i="1" dirty="0" err="1" smtClean="0">
                <a:latin typeface="+mn-lt"/>
              </a:rPr>
              <a:t>changing</a:t>
            </a:r>
            <a:r>
              <a:rPr lang="nl-BE" sz="2000" i="1" dirty="0" smtClean="0">
                <a:latin typeface="+mn-lt"/>
              </a:rPr>
              <a:t> the map </a:t>
            </a:r>
            <a:r>
              <a:rPr lang="nl-BE" sz="2000" i="1" dirty="0" err="1" smtClean="0">
                <a:latin typeface="+mn-lt"/>
              </a:rPr>
              <a:t>projection</a:t>
            </a:r>
            <a:r>
              <a:rPr lang="nl-BE" sz="2000" i="1" dirty="0" smtClean="0">
                <a:latin typeface="+mn-lt"/>
              </a:rPr>
              <a:t>.</a:t>
            </a:r>
            <a:endParaRPr kumimoji="0" lang="en-GB" sz="2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67544" y="1268760"/>
            <a:ext cx="8892480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b="1" i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Thinning</a:t>
            </a:r>
            <a:r>
              <a:rPr lang="nl-BE" sz="2000" b="1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(High to Low </a:t>
            </a:r>
            <a:r>
              <a:rPr lang="nl-BE" sz="2000" b="1" i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Resolution</a:t>
            </a:r>
            <a:r>
              <a:rPr lang="nl-BE" sz="2000" b="1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)              </a:t>
            </a:r>
            <a:r>
              <a:rPr lang="nl-BE" sz="2000" b="1" i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Densification</a:t>
            </a:r>
            <a:r>
              <a:rPr lang="nl-BE" sz="2000" b="1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(Low to High </a:t>
            </a:r>
            <a:r>
              <a:rPr lang="nl-BE" sz="2000" b="1" i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Resolution</a:t>
            </a:r>
            <a:r>
              <a:rPr lang="nl-BE" sz="2000" b="1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)</a:t>
            </a:r>
            <a:endParaRPr kumimoji="0" lang="en-GB" sz="2000" b="1" i="1" u="none" strike="noStrike" kern="1200" cap="none" spc="0" normalizeH="0" baseline="0" noProof="0" dirty="0" smtClean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67544" y="85725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51520" y="764704"/>
            <a:ext cx="871296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50000"/>
              </a:lnSpc>
            </a:pPr>
            <a:r>
              <a:rPr lang="nl-BE" sz="2000" i="1" dirty="0" smtClean="0"/>
              <a:t>      </a:t>
            </a:r>
            <a:r>
              <a:rPr lang="nl-BE" sz="2000" i="1" dirty="0" err="1" smtClean="0"/>
              <a:t>Two</a:t>
            </a:r>
            <a:r>
              <a:rPr lang="nl-BE" sz="2000" i="1" dirty="0" smtClean="0"/>
              <a:t> steps:</a:t>
            </a:r>
            <a:endParaRPr lang="en-GB" sz="2000" i="1" dirty="0" smtClean="0"/>
          </a:p>
          <a:p>
            <a:pPr marL="457200" lvl="0" indent="-457200">
              <a:spcBef>
                <a:spcPts val="600"/>
              </a:spcBef>
              <a:buAutoNum type="arabicPeriod"/>
            </a:pPr>
            <a:r>
              <a:rPr lang="en-GB" sz="2000" i="1" dirty="0" smtClean="0"/>
              <a:t>SPIRITS interface to setup a “template” for the QLK-generation </a:t>
            </a:r>
            <a:br>
              <a:rPr lang="en-GB" sz="2000" i="1" dirty="0" smtClean="0"/>
            </a:br>
            <a:r>
              <a:rPr lang="en-GB" sz="2000" i="1" dirty="0" smtClean="0"/>
              <a:t>of a specific map </a:t>
            </a:r>
            <a:r>
              <a:rPr lang="en-GB" sz="2000" i="1" dirty="0" smtClean="0">
                <a:sym typeface="Symbol"/>
              </a:rPr>
              <a:t> region, variable, </a:t>
            </a:r>
            <a:r>
              <a:rPr lang="en-GB" sz="2000" i="1" dirty="0" err="1" smtClean="0">
                <a:sym typeface="Symbol"/>
              </a:rPr>
              <a:t>accessoires</a:t>
            </a:r>
            <a:r>
              <a:rPr lang="en-GB" sz="2000" i="1" dirty="0" smtClean="0">
                <a:sym typeface="Symbol"/>
              </a:rPr>
              <a:t>,...</a:t>
            </a:r>
          </a:p>
          <a:p>
            <a:pPr marL="457200" lvl="0" indent="-457200">
              <a:spcBef>
                <a:spcPts val="600"/>
              </a:spcBef>
              <a:buAutoNum type="arabicPeriod"/>
            </a:pPr>
            <a:r>
              <a:rPr lang="nl-BE" sz="2000" i="1" dirty="0" smtClean="0">
                <a:sym typeface="Symbol"/>
              </a:rPr>
              <a:t>Program </a:t>
            </a:r>
            <a:r>
              <a:rPr lang="nl-BE" sz="2000" i="1" dirty="0" err="1" smtClean="0">
                <a:sym typeface="Symbol"/>
              </a:rPr>
              <a:t>QL-generator.exe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can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be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used</a:t>
            </a:r>
            <a:r>
              <a:rPr lang="nl-BE" sz="2000" i="1" dirty="0" smtClean="0">
                <a:sym typeface="Symbol"/>
              </a:rPr>
              <a:t> (</a:t>
            </a:r>
            <a:r>
              <a:rPr lang="nl-BE" sz="2000" i="1" dirty="0" err="1" smtClean="0">
                <a:sym typeface="Symbol"/>
              </a:rPr>
              <a:t>inside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or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outside</a:t>
            </a:r>
            <a:r>
              <a:rPr lang="nl-BE" sz="2000" i="1" dirty="0" smtClean="0">
                <a:sym typeface="Symbol"/>
              </a:rPr>
              <a:t> SPIRITS) to </a:t>
            </a:r>
            <a:r>
              <a:rPr lang="nl-BE" sz="2000" i="1" dirty="0" err="1" smtClean="0">
                <a:sym typeface="Symbol"/>
              </a:rPr>
              <a:t>create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Quicklooks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for</a:t>
            </a:r>
            <a:r>
              <a:rPr lang="nl-BE" sz="2000" i="1" dirty="0" smtClean="0">
                <a:sym typeface="Symbol"/>
              </a:rPr>
              <a:t> a complete time series of </a:t>
            </a:r>
            <a:r>
              <a:rPr lang="nl-BE" sz="2000" i="1" dirty="0" err="1" smtClean="0">
                <a:sym typeface="Symbol"/>
              </a:rPr>
              <a:t>such</a:t>
            </a:r>
            <a:r>
              <a:rPr lang="nl-BE" sz="2000" i="1" dirty="0" smtClean="0">
                <a:sym typeface="Symbol"/>
              </a:rPr>
              <a:t> images.</a:t>
            </a:r>
            <a:endParaRPr lang="en-GB" sz="2000" i="1" dirty="0" smtClean="0">
              <a:sym typeface="Symbol"/>
            </a:endParaRPr>
          </a:p>
        </p:txBody>
      </p:sp>
      <p:pic>
        <p:nvPicPr>
          <p:cNvPr id="6" name="Picture 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19672" y="2852936"/>
            <a:ext cx="525658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57200" y="58614"/>
          <a:ext cx="8435280" cy="706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>
            <a:lum bright="58000" contrast="86000"/>
          </a:blip>
          <a:srcRect/>
          <a:stretch>
            <a:fillRect/>
          </a:stretch>
        </p:blipFill>
        <p:spPr bwMode="auto">
          <a:xfrm>
            <a:off x="899592" y="836712"/>
            <a:ext cx="7277100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5"/>
          <p:cNvSpPr>
            <a:spLocks noGrp="1"/>
          </p:cNvSpPr>
          <p:nvPr>
            <p:ph idx="1"/>
          </p:nvPr>
        </p:nvSpPr>
        <p:spPr>
          <a:xfrm>
            <a:off x="179512" y="5808166"/>
            <a:ext cx="8784976" cy="1077218"/>
          </a:xfr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000" b="1" i="1" dirty="0" smtClean="0">
                <a:solidFill>
                  <a:srgbClr val="FF0000"/>
                </a:solidFill>
              </a:rPr>
              <a:t>FLAGGED</a:t>
            </a:r>
            <a:r>
              <a:rPr lang="en-GB" sz="2000" i="1" dirty="0" smtClean="0"/>
              <a:t> </a:t>
            </a:r>
            <a:r>
              <a:rPr lang="en-GB" sz="2000" i="1" dirty="0" smtClean="0"/>
              <a:t>&amp; </a:t>
            </a:r>
            <a:r>
              <a:rPr lang="en-GB" sz="2000" b="1" i="1" dirty="0" smtClean="0">
                <a:solidFill>
                  <a:srgbClr val="00B050"/>
                </a:solidFill>
              </a:rPr>
              <a:t>CLEANED</a:t>
            </a:r>
            <a:r>
              <a:rPr lang="en-GB" sz="2000" i="1" dirty="0" smtClean="0"/>
              <a:t> </a:t>
            </a:r>
            <a:r>
              <a:rPr lang="en-GB" sz="2000" b="1" i="1" u="sng" dirty="0" smtClean="0"/>
              <a:t>NDVI profiles</a:t>
            </a:r>
            <a:r>
              <a:rPr lang="en-GB" sz="2000" i="1" dirty="0" smtClean="0"/>
              <a:t> from METOP 2008-2010 (108 </a:t>
            </a:r>
            <a:r>
              <a:rPr lang="en-GB" sz="2000" i="1" dirty="0" err="1" smtClean="0"/>
              <a:t>dekads</a:t>
            </a:r>
            <a:r>
              <a:rPr lang="en-GB" sz="2000" i="1" dirty="0" smtClean="0"/>
              <a:t>). </a:t>
            </a:r>
            <a:br>
              <a:rPr lang="en-GB" sz="2000" i="1" dirty="0" smtClean="0"/>
            </a:br>
            <a:r>
              <a:rPr lang="en-GB" sz="2000" i="1" dirty="0" smtClean="0"/>
              <a:t>The peaks (values &gt; 250) are “flags”, i.e. detected clouds/snow/errors.</a:t>
            </a:r>
            <a:endParaRPr lang="en-GB" sz="2000" dirty="0" smtClean="0"/>
          </a:p>
          <a:p>
            <a:pPr algn="ctr">
              <a:buNone/>
            </a:pPr>
            <a:endParaRPr lang="en-GB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lum bright="44000" contrast="72000"/>
          </a:blip>
          <a:srcRect/>
          <a:stretch>
            <a:fillRect/>
          </a:stretch>
        </p:blipFill>
        <p:spPr bwMode="auto">
          <a:xfrm>
            <a:off x="971600" y="813495"/>
            <a:ext cx="7453313" cy="5135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ontent Placeholder 5"/>
          <p:cNvSpPr>
            <a:spLocks noGrp="1"/>
          </p:cNvSpPr>
          <p:nvPr>
            <p:ph idx="1"/>
          </p:nvPr>
        </p:nvSpPr>
        <p:spPr>
          <a:xfrm>
            <a:off x="232470" y="5933281"/>
            <a:ext cx="8892480" cy="1077218"/>
          </a:xfr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000" b="1" i="1" dirty="0" smtClean="0">
                <a:solidFill>
                  <a:srgbClr val="FF0000"/>
                </a:solidFill>
              </a:rPr>
              <a:t>FLAGGED</a:t>
            </a:r>
            <a:r>
              <a:rPr lang="en-GB" sz="2000" i="1" dirty="0" smtClean="0"/>
              <a:t> </a:t>
            </a:r>
            <a:r>
              <a:rPr lang="en-GB" sz="2000" i="1" dirty="0" smtClean="0"/>
              <a:t>&amp; </a:t>
            </a:r>
            <a:r>
              <a:rPr lang="en-GB" sz="2000" b="1" i="1" dirty="0" smtClean="0">
                <a:solidFill>
                  <a:srgbClr val="00B050"/>
                </a:solidFill>
              </a:rPr>
              <a:t>CLEANED </a:t>
            </a:r>
            <a:r>
              <a:rPr lang="en-GB" sz="2000" b="1" i="1" u="sng" dirty="0" smtClean="0"/>
              <a:t>BT4 profiles</a:t>
            </a:r>
            <a:r>
              <a:rPr lang="en-GB" sz="2000" i="1" dirty="0" smtClean="0"/>
              <a:t> from METOP 2008-2010 (108 </a:t>
            </a:r>
            <a:r>
              <a:rPr lang="en-GB" sz="2000" i="1" dirty="0" err="1" smtClean="0"/>
              <a:t>dekads</a:t>
            </a:r>
            <a:r>
              <a:rPr lang="en-GB" sz="2000" i="1" dirty="0" smtClean="0"/>
              <a:t>). </a:t>
            </a:r>
            <a:br>
              <a:rPr lang="en-GB" sz="2000" i="1" dirty="0" smtClean="0"/>
            </a:br>
            <a:r>
              <a:rPr lang="en-GB" sz="2000" i="1" dirty="0" smtClean="0"/>
              <a:t>The peaks (values &gt; 250) are “flags”, i.e. detected clouds/snow/errors.</a:t>
            </a:r>
            <a:endParaRPr lang="en-GB" sz="2000" dirty="0" smtClean="0"/>
          </a:p>
          <a:p>
            <a:pPr algn="ctr">
              <a:buNone/>
            </a:pPr>
            <a:endParaRPr lang="en-GB" sz="2000" dirty="0" smtClean="0"/>
          </a:p>
        </p:txBody>
      </p:sp>
      <p:graphicFrame>
        <p:nvGraphicFramePr>
          <p:cNvPr id="6" name="Diagram 5"/>
          <p:cNvGraphicFramePr/>
          <p:nvPr/>
        </p:nvGraphicFramePr>
        <p:xfrm>
          <a:off x="457200" y="58614"/>
          <a:ext cx="8435280" cy="706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DOC\PROJECTEN\MO3\01_Evol\12_04_Final4\0_Before\VIsmooth\METOP_0915_i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92696"/>
            <a:ext cx="6120680" cy="2304256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" name="Picture 2" descr="C:\DOC\PROJECTEN\MO3\01_Evol\12_04_Final4\0_Before\VIsmooth\METOP_0915_is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320" y="2219722"/>
            <a:ext cx="6120680" cy="2232248"/>
          </a:xfrm>
          <a:prstGeom prst="rect">
            <a:avLst/>
          </a:prstGeom>
          <a:noFill/>
          <a:ln w="9525" cmpd="sng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4456162"/>
            <a:ext cx="8892480" cy="2246769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i="1" dirty="0" smtClean="0"/>
              <a:t>Red pixels are missing values, found by the snow/cloud detection algorithms (SM).</a:t>
            </a:r>
          </a:p>
          <a:p>
            <a:pPr>
              <a:buNone/>
            </a:pPr>
            <a:r>
              <a:rPr lang="nl-BE" sz="2000" i="1" dirty="0" smtClean="0"/>
              <a:t>SMOOTH:  </a:t>
            </a:r>
            <a:r>
              <a:rPr lang="nl-BE" sz="2000" i="1" dirty="0" err="1" smtClean="0"/>
              <a:t>Removes</a:t>
            </a:r>
            <a:r>
              <a:rPr lang="nl-BE" sz="2000" i="1" dirty="0" smtClean="0"/>
              <a:t> </a:t>
            </a:r>
            <a:r>
              <a:rPr lang="nl-BE" sz="2000" i="1" dirty="0" smtClean="0"/>
              <a:t>missing </a:t>
            </a:r>
            <a:r>
              <a:rPr lang="nl-BE" sz="2000" i="1" dirty="0" err="1" smtClean="0"/>
              <a:t>values</a:t>
            </a:r>
            <a:r>
              <a:rPr lang="nl-BE" sz="2000" i="1" dirty="0" smtClean="0"/>
              <a:t> and </a:t>
            </a:r>
            <a:r>
              <a:rPr lang="nl-BE" sz="2000" i="1" dirty="0" err="1" smtClean="0"/>
              <a:t>noise</a:t>
            </a:r>
            <a:r>
              <a:rPr lang="nl-BE" sz="2000" i="1" dirty="0" smtClean="0"/>
              <a:t>. </a:t>
            </a:r>
            <a:r>
              <a:rPr lang="nl-BE" sz="2000" i="1" dirty="0" err="1" smtClean="0"/>
              <a:t>It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works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for</a:t>
            </a:r>
            <a:r>
              <a:rPr lang="nl-BE" sz="2000" i="1" dirty="0" smtClean="0"/>
              <a:t> NDVI and </a:t>
            </a:r>
            <a:r>
              <a:rPr lang="nl-BE" sz="2000" i="1" dirty="0" err="1" smtClean="0"/>
              <a:t>for</a:t>
            </a:r>
            <a:r>
              <a:rPr lang="nl-BE" sz="2000" i="1" dirty="0" smtClean="0"/>
              <a:t> BT4!</a:t>
            </a:r>
          </a:p>
          <a:p>
            <a:pPr>
              <a:spcBef>
                <a:spcPts val="300"/>
              </a:spcBef>
              <a:buNone/>
            </a:pPr>
            <a:r>
              <a:rPr lang="nl-BE" sz="2000" i="1" dirty="0" smtClean="0"/>
              <a:t>                    </a:t>
            </a:r>
            <a:r>
              <a:rPr lang="nl-BE" sz="2000" i="1" dirty="0" err="1" smtClean="0"/>
              <a:t>Indispensible</a:t>
            </a:r>
            <a:r>
              <a:rPr lang="nl-BE" sz="2000" i="1" dirty="0" smtClean="0"/>
              <a:t> step, </a:t>
            </a:r>
            <a:r>
              <a:rPr lang="nl-BE" sz="2000" i="1" dirty="0" err="1" smtClean="0"/>
              <a:t>but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it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complicates</a:t>
            </a:r>
            <a:r>
              <a:rPr lang="nl-BE" sz="2000" i="1" dirty="0" smtClean="0"/>
              <a:t> the NRT processing!</a:t>
            </a:r>
          </a:p>
          <a:p>
            <a:pPr>
              <a:buNone/>
            </a:pPr>
            <a:r>
              <a:rPr lang="nl-BE" sz="2000" i="1" dirty="0" smtClean="0"/>
              <a:t>NB: </a:t>
            </a:r>
            <a:r>
              <a:rPr lang="nl-BE" sz="2000" i="1" dirty="0" err="1" smtClean="0"/>
              <a:t>Smoothing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algorithm</a:t>
            </a:r>
            <a:r>
              <a:rPr lang="nl-BE" sz="2000" i="1" dirty="0" smtClean="0"/>
              <a:t> of STAR is </a:t>
            </a:r>
            <a:r>
              <a:rPr lang="nl-BE" sz="2000" i="1" dirty="0" err="1" smtClean="0"/>
              <a:t>unknown</a:t>
            </a:r>
            <a:r>
              <a:rPr lang="nl-BE" sz="2000" i="1" dirty="0" smtClean="0"/>
              <a:t> </a:t>
            </a:r>
            <a:r>
              <a:rPr lang="nl-BE" sz="2000" i="1" dirty="0" smtClean="0">
                <a:sym typeface="Symbol"/>
              </a:rPr>
              <a:t> </a:t>
            </a:r>
            <a:r>
              <a:rPr lang="nl-BE" sz="2000" i="1" u="sng" dirty="0" err="1" smtClean="0">
                <a:sym typeface="Symbol"/>
              </a:rPr>
              <a:t>Raw</a:t>
            </a:r>
            <a:r>
              <a:rPr lang="nl-BE" sz="2000" i="1" dirty="0" smtClean="0">
                <a:sym typeface="Symbol"/>
              </a:rPr>
              <a:t> NDVI/BT4 </a:t>
            </a:r>
            <a:r>
              <a:rPr lang="nl-BE" sz="2000" i="1" dirty="0" err="1" smtClean="0">
                <a:sym typeface="Symbol"/>
              </a:rPr>
              <a:t>used</a:t>
            </a:r>
            <a:r>
              <a:rPr lang="nl-BE" sz="2000" i="1" dirty="0" smtClean="0">
                <a:sym typeface="Symbol"/>
              </a:rPr>
              <a:t>.</a:t>
            </a:r>
          </a:p>
          <a:p>
            <a:pPr>
              <a:spcBef>
                <a:spcPts val="300"/>
              </a:spcBef>
              <a:buNone/>
            </a:pPr>
            <a:r>
              <a:rPr lang="nl-BE" sz="2000" i="1" dirty="0" smtClean="0">
                <a:sym typeface="Symbol"/>
              </a:rPr>
              <a:t>        </a:t>
            </a:r>
            <a:r>
              <a:rPr lang="nl-BE" sz="2000" i="1" dirty="0" err="1" smtClean="0">
                <a:sym typeface="Symbol"/>
              </a:rPr>
              <a:t>Same</a:t>
            </a:r>
            <a:r>
              <a:rPr lang="nl-BE" sz="2000" i="1" dirty="0" smtClean="0">
                <a:sym typeface="Symbol"/>
              </a:rPr>
              <a:t> VITO </a:t>
            </a:r>
            <a:r>
              <a:rPr lang="nl-BE" sz="2000" i="1" dirty="0" err="1" smtClean="0">
                <a:sym typeface="Symbol"/>
              </a:rPr>
              <a:t>smoothing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applied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on</a:t>
            </a:r>
            <a:r>
              <a:rPr lang="nl-BE" sz="2000" i="1" dirty="0" smtClean="0">
                <a:sym typeface="Symbol"/>
              </a:rPr>
              <a:t> STAR and METOP (</a:t>
            </a:r>
            <a:r>
              <a:rPr lang="nl-BE" sz="2000" i="1" dirty="0" err="1" smtClean="0">
                <a:sym typeface="Symbol"/>
              </a:rPr>
              <a:t>consistency</a:t>
            </a:r>
            <a:r>
              <a:rPr lang="nl-BE" sz="2000" i="1" dirty="0" smtClean="0">
                <a:sym typeface="Symbol"/>
              </a:rPr>
              <a:t>!)</a:t>
            </a:r>
          </a:p>
          <a:p>
            <a:pPr>
              <a:spcBef>
                <a:spcPts val="300"/>
              </a:spcBef>
              <a:buNone/>
            </a:pPr>
            <a:r>
              <a:rPr lang="nl-BE" sz="2000" i="1" dirty="0" smtClean="0">
                <a:sym typeface="Symbol"/>
              </a:rPr>
              <a:t>        </a:t>
            </a:r>
            <a:r>
              <a:rPr lang="nl-BE" sz="2000" i="1" dirty="0" err="1" smtClean="0">
                <a:sym typeface="Symbol"/>
              </a:rPr>
              <a:t>But</a:t>
            </a:r>
            <a:r>
              <a:rPr lang="nl-BE" sz="2000" i="1" dirty="0" smtClean="0">
                <a:sym typeface="Symbol"/>
              </a:rPr>
              <a:t> program SMOOTH </a:t>
            </a:r>
            <a:r>
              <a:rPr lang="nl-BE" sz="2000" i="1" dirty="0" err="1" smtClean="0">
                <a:sym typeface="Symbol"/>
              </a:rPr>
              <a:t>works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on</a:t>
            </a:r>
            <a:r>
              <a:rPr lang="nl-BE" sz="2000" i="1" dirty="0" smtClean="0">
                <a:sym typeface="Symbol"/>
              </a:rPr>
              <a:t> 10-daily </a:t>
            </a:r>
            <a:r>
              <a:rPr lang="nl-BE" sz="2000" i="1" dirty="0" err="1" smtClean="0">
                <a:sym typeface="Symbol"/>
              </a:rPr>
              <a:t>inputs</a:t>
            </a:r>
            <a:r>
              <a:rPr lang="nl-BE" sz="2000" i="1" dirty="0" smtClean="0">
                <a:sym typeface="Symbol"/>
              </a:rPr>
              <a:t> ( </a:t>
            </a:r>
            <a:r>
              <a:rPr lang="nl-BE" sz="2000" i="1" dirty="0" err="1" smtClean="0">
                <a:sym typeface="Symbol"/>
              </a:rPr>
              <a:t>weekly</a:t>
            </a:r>
            <a:r>
              <a:rPr lang="nl-BE" sz="2000" i="1" dirty="0" smtClean="0">
                <a:sym typeface="Symbol"/>
              </a:rPr>
              <a:t> STAR)</a:t>
            </a:r>
            <a:endParaRPr lang="en-GB" sz="2000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251520" y="47625"/>
            <a:ext cx="8435280" cy="706090"/>
            <a:chOff x="0" y="0"/>
            <a:chExt cx="8435280" cy="706090"/>
          </a:xfrm>
        </p:grpSpPr>
        <p:sp>
          <p:nvSpPr>
            <p:cNvPr id="8" name="Rounded Rectangle 7"/>
            <p:cNvSpPr/>
            <p:nvPr/>
          </p:nvSpPr>
          <p:spPr>
            <a:xfrm>
              <a:off x="0" y="0"/>
              <a:ext cx="8435280" cy="706090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0681" y="20681"/>
              <a:ext cx="8393918" cy="664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lvl="0" algn="ctr" defTabSz="1289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BE" sz="2900" kern="1200" dirty="0" smtClean="0"/>
                <a:t>Program SMOOTH: </a:t>
              </a:r>
              <a:r>
                <a:rPr lang="nl-BE" sz="2900" kern="1200" dirty="0" err="1" smtClean="0"/>
                <a:t>Smoothing</a:t>
              </a:r>
              <a:r>
                <a:rPr lang="nl-BE" sz="2900" kern="1200" dirty="0" smtClean="0"/>
                <a:t> of NDVI &amp; BT4 profiles</a:t>
              </a:r>
              <a:endParaRPr lang="nl-BE" sz="2900" kern="1200" dirty="0"/>
            </a:p>
          </p:txBody>
        </p:sp>
      </p:grpSp>
      <p:sp>
        <p:nvSpPr>
          <p:cNvPr id="10" name="Content Placeholder 5"/>
          <p:cNvSpPr txBox="1">
            <a:spLocks/>
          </p:cNvSpPr>
          <p:nvPr/>
        </p:nvSpPr>
        <p:spPr>
          <a:xfrm>
            <a:off x="6047656" y="1052736"/>
            <a:ext cx="3096344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METOP-NDVI</a:t>
            </a:r>
            <a:b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2009, May, </a:t>
            </a:r>
            <a:r>
              <a:rPr kumimoji="0" lang="en-GB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Dekad</a:t>
            </a: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0" y="2636912"/>
            <a:ext cx="194421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RAW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3078882" y="4110980"/>
            <a:ext cx="194421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dirty="0" smtClean="0">
                <a:latin typeface="+mn-lt"/>
              </a:rPr>
              <a:t>SMOOTHED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C:\DOC\PROJECTEN\ASIS_FAO\02_Evolutions\2012_09_Interim\Fig\SNAG-00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4283968" cy="2520280"/>
          </a:xfrm>
          <a:prstGeom prst="rect">
            <a:avLst/>
          </a:prstGeom>
          <a:noFill/>
        </p:spPr>
      </p:pic>
      <p:pic>
        <p:nvPicPr>
          <p:cNvPr id="106499" name="Picture 3" descr="C:\DOC\PROJECTEN\ASIS_FAO\02_Evolutions\2012_09_Interim\Fig\SNAG-00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908721"/>
            <a:ext cx="4349477" cy="2520280"/>
          </a:xfrm>
          <a:prstGeom prst="rect">
            <a:avLst/>
          </a:prstGeom>
          <a:noFill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504" y="3496816"/>
            <a:ext cx="3960440" cy="3354765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2000" i="1" dirty="0" smtClean="0"/>
              <a:t>	</a:t>
            </a:r>
            <a:r>
              <a:rPr lang="en-GB" sz="2000" b="1" i="1" dirty="0" err="1" smtClean="0"/>
              <a:t>SMOOTHwk</a:t>
            </a:r>
            <a:r>
              <a:rPr lang="en-GB" sz="2000" b="1" i="1" dirty="0" smtClean="0"/>
              <a:t>:</a:t>
            </a:r>
          </a:p>
          <a:p>
            <a:r>
              <a:rPr lang="en-GB" sz="2000" i="1" dirty="0" smtClean="0"/>
              <a:t>Weekly inputs (NOAA-STAR)</a:t>
            </a:r>
          </a:p>
          <a:p>
            <a:r>
              <a:rPr lang="en-GB" sz="2000" i="1" dirty="0" smtClean="0"/>
              <a:t>Same SWETS smoothing</a:t>
            </a:r>
          </a:p>
          <a:p>
            <a:r>
              <a:rPr lang="en-GB" sz="2000" i="1" dirty="0" smtClean="0"/>
              <a:t>Interpolation of S10 values</a:t>
            </a:r>
          </a:p>
          <a:p>
            <a:r>
              <a:rPr lang="en-GB" sz="2000" i="1" dirty="0" smtClean="0"/>
              <a:t>Centre of each </a:t>
            </a:r>
            <a:r>
              <a:rPr lang="en-GB" sz="2000" i="1" dirty="0" err="1" smtClean="0"/>
              <a:t>dekad</a:t>
            </a:r>
            <a:endParaRPr lang="en-GB" sz="2000" i="1" dirty="0" smtClean="0"/>
          </a:p>
          <a:p>
            <a:endParaRPr lang="nl-BE" sz="2000" i="1" dirty="0" smtClean="0"/>
          </a:p>
          <a:p>
            <a:pPr>
              <a:buNone/>
            </a:pPr>
            <a:r>
              <a:rPr lang="nl-BE" sz="2000" i="1" dirty="0" smtClean="0"/>
              <a:t>First </a:t>
            </a:r>
            <a:r>
              <a:rPr lang="nl-BE" sz="2000" i="1" dirty="0" err="1" smtClean="0"/>
              <a:t>tested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on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simulated</a:t>
            </a:r>
            <a:r>
              <a:rPr lang="nl-BE" sz="2000" i="1" dirty="0" smtClean="0"/>
              <a:t> S1-profiles</a:t>
            </a:r>
          </a:p>
          <a:p>
            <a:pPr>
              <a:buFont typeface="Symbol" pitchFamily="18" charset="2"/>
              <a:buChar char="®"/>
            </a:pPr>
            <a:r>
              <a:rPr lang="nl-BE" sz="2000" i="1" dirty="0" smtClean="0">
                <a:sym typeface="Symbol"/>
              </a:rPr>
              <a:t>Correct S10 </a:t>
            </a:r>
            <a:r>
              <a:rPr lang="nl-BE" sz="2000" i="1" dirty="0" err="1" smtClean="0">
                <a:sym typeface="Symbol"/>
              </a:rPr>
              <a:t>values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known</a:t>
            </a:r>
            <a:endParaRPr lang="nl-BE" sz="2000" i="1" dirty="0" smtClean="0">
              <a:sym typeface="Symbol"/>
            </a:endParaRPr>
          </a:p>
          <a:p>
            <a:pPr>
              <a:buFont typeface="Symbol" pitchFamily="18" charset="2"/>
              <a:buChar char="®"/>
            </a:pPr>
            <a:r>
              <a:rPr lang="nl-BE" sz="2000" i="1" dirty="0" smtClean="0">
                <a:sym typeface="Symbol"/>
              </a:rPr>
              <a:t>Best “</a:t>
            </a:r>
            <a:r>
              <a:rPr lang="nl-BE" sz="2000" i="1" dirty="0" err="1" smtClean="0">
                <a:sym typeface="Symbol"/>
              </a:rPr>
              <a:t>interpolation</a:t>
            </a:r>
            <a:r>
              <a:rPr lang="nl-BE" sz="2000" i="1" dirty="0" smtClean="0">
                <a:sym typeface="Symbol"/>
              </a:rPr>
              <a:t>” </a:t>
            </a:r>
            <a:r>
              <a:rPr lang="nl-BE" sz="2000" i="1" dirty="0" err="1" smtClean="0">
                <a:sym typeface="Symbol"/>
              </a:rPr>
              <a:t>method</a:t>
            </a:r>
            <a:endParaRPr lang="en-GB" sz="2000" i="1" dirty="0" smtClean="0"/>
          </a:p>
        </p:txBody>
      </p:sp>
      <p:grpSp>
        <p:nvGrpSpPr>
          <p:cNvPr id="2" name="Group 6"/>
          <p:cNvGrpSpPr/>
          <p:nvPr/>
        </p:nvGrpSpPr>
        <p:grpSpPr>
          <a:xfrm>
            <a:off x="251520" y="47625"/>
            <a:ext cx="8435280" cy="706090"/>
            <a:chOff x="0" y="0"/>
            <a:chExt cx="8435280" cy="706090"/>
          </a:xfrm>
        </p:grpSpPr>
        <p:sp>
          <p:nvSpPr>
            <p:cNvPr id="8" name="Rounded Rectangle 7"/>
            <p:cNvSpPr/>
            <p:nvPr/>
          </p:nvSpPr>
          <p:spPr>
            <a:xfrm>
              <a:off x="0" y="0"/>
              <a:ext cx="8435280" cy="706090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20681" y="20681"/>
              <a:ext cx="8393918" cy="66472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lvl="0" algn="ctr" defTabSz="1289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nl-BE" sz="2900" kern="1200" dirty="0" smtClean="0"/>
                <a:t>Program </a:t>
              </a:r>
              <a:r>
                <a:rPr lang="nl-BE" sz="2900" kern="1200" dirty="0" err="1" smtClean="0"/>
                <a:t>SMOOTHwk</a:t>
              </a:r>
              <a:r>
                <a:rPr lang="nl-BE" sz="2900" kern="1200" dirty="0" smtClean="0"/>
                <a:t>: </a:t>
              </a:r>
              <a:r>
                <a:rPr lang="nl-BE" sz="2900" kern="1200" dirty="0" err="1" smtClean="0"/>
                <a:t>Smoothing</a:t>
              </a:r>
              <a:r>
                <a:rPr lang="nl-BE" sz="2900" kern="1200" dirty="0" smtClean="0"/>
                <a:t> of </a:t>
              </a:r>
              <a:r>
                <a:rPr lang="nl-BE" sz="2900" u="sng" kern="1200" dirty="0" err="1" smtClean="0"/>
                <a:t>weekly</a:t>
              </a:r>
              <a:r>
                <a:rPr lang="nl-BE" sz="2900" kern="1200" dirty="0" smtClean="0"/>
                <a:t> profiles</a:t>
              </a:r>
              <a:endParaRPr lang="nl-BE" sz="2900" kern="1200" dirty="0"/>
            </a:p>
          </p:txBody>
        </p:sp>
      </p:grpSp>
      <p:sp>
        <p:nvSpPr>
          <p:cNvPr id="10" name="Content Placeholder 5"/>
          <p:cNvSpPr txBox="1">
            <a:spLocks/>
          </p:cNvSpPr>
          <p:nvPr/>
        </p:nvSpPr>
        <p:spPr>
          <a:xfrm>
            <a:off x="323528" y="908720"/>
            <a:ext cx="3096344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GB" sz="2000" i="1" dirty="0" smtClean="0">
                <a:solidFill>
                  <a:schemeClr val="bg1"/>
                </a:solidFill>
                <a:latin typeface="+mn-lt"/>
              </a:rPr>
              <a:t>STAR</a:t>
            </a:r>
            <a:r>
              <a:rPr kumimoji="0" lang="en-GB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-NDVI, 1998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4653533" y="2953519"/>
            <a:ext cx="4032448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noProof="0" dirty="0" err="1" smtClean="0">
                <a:solidFill>
                  <a:srgbClr val="FF0000"/>
                </a:solidFill>
                <a:latin typeface="+mn-lt"/>
              </a:rPr>
              <a:t>Raw</a:t>
            </a:r>
            <a:r>
              <a:rPr lang="nl-BE" sz="2000" noProof="0" dirty="0" smtClean="0">
                <a:solidFill>
                  <a:srgbClr val="FF0000"/>
                </a:solidFill>
                <a:latin typeface="+mn-lt"/>
              </a:rPr>
              <a:t>, </a:t>
            </a:r>
            <a:r>
              <a:rPr lang="nl-BE" sz="2000" noProof="0" dirty="0" err="1" smtClean="0">
                <a:solidFill>
                  <a:srgbClr val="FF0000"/>
                </a:solidFill>
                <a:latin typeface="+mn-lt"/>
              </a:rPr>
              <a:t>weekly</a:t>
            </a:r>
            <a:r>
              <a:rPr lang="nl-BE" sz="2000" dirty="0" smtClean="0">
                <a:latin typeface="+mn-lt"/>
              </a:rPr>
              <a:t> </a:t>
            </a:r>
            <a:r>
              <a:rPr lang="nl-BE" sz="2000" dirty="0" smtClean="0">
                <a:latin typeface="+mn-lt"/>
                <a:sym typeface="Symbol"/>
              </a:rPr>
              <a:t> </a:t>
            </a:r>
            <a:r>
              <a:rPr lang="nl-BE" sz="2000" noProof="0" dirty="0" err="1" smtClean="0">
                <a:solidFill>
                  <a:srgbClr val="FFFF00"/>
                </a:solidFill>
                <a:latin typeface="+mn-lt"/>
              </a:rPr>
              <a:t>Smoothed</a:t>
            </a:r>
            <a:r>
              <a:rPr lang="nl-BE" sz="2000" noProof="0" dirty="0" smtClean="0">
                <a:solidFill>
                  <a:srgbClr val="FFFF00"/>
                </a:solidFill>
                <a:latin typeface="+mn-lt"/>
              </a:rPr>
              <a:t>, 10-daily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6500" name="Picture 4" descr="C:\DOC\PROJECTEN\ASIS_FAO\02_Evolutions\2012_09_Interim\Fig\SNAG-001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3501008"/>
            <a:ext cx="4464496" cy="3259464"/>
          </a:xfrm>
          <a:prstGeom prst="rect">
            <a:avLst/>
          </a:prstGeom>
          <a:noFill/>
        </p:spPr>
      </p:pic>
      <p:sp>
        <p:nvSpPr>
          <p:cNvPr id="14" name="Content Placeholder 5"/>
          <p:cNvSpPr txBox="1">
            <a:spLocks/>
          </p:cNvSpPr>
          <p:nvPr/>
        </p:nvSpPr>
        <p:spPr>
          <a:xfrm>
            <a:off x="6047656" y="5421982"/>
            <a:ext cx="3096344" cy="136652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i="1" dirty="0" err="1" smtClean="0">
                <a:solidFill>
                  <a:schemeClr val="bg1"/>
                </a:solidFill>
                <a:latin typeface="+mn-lt"/>
              </a:rPr>
              <a:t>Methods</a:t>
            </a:r>
            <a:r>
              <a:rPr lang="nl-BE" i="1" dirty="0" smtClean="0">
                <a:solidFill>
                  <a:schemeClr val="bg1"/>
                </a:solidFill>
                <a:latin typeface="+mn-lt"/>
              </a:rPr>
              <a:t> to </a:t>
            </a:r>
            <a:r>
              <a:rPr lang="nl-BE" i="1" dirty="0" err="1" smtClean="0">
                <a:solidFill>
                  <a:schemeClr val="bg1"/>
                </a:solidFill>
                <a:latin typeface="+mn-lt"/>
              </a:rPr>
              <a:t>define</a:t>
            </a:r>
            <a:r>
              <a:rPr lang="nl-BE" i="1" dirty="0" smtClean="0">
                <a:solidFill>
                  <a:schemeClr val="bg1"/>
                </a:solidFill>
                <a:latin typeface="+mn-lt"/>
              </a:rPr>
              <a:t> S10-value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nl-BE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Interpol to </a:t>
            </a:r>
            <a:r>
              <a:rPr kumimoji="0" lang="nl-BE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dekad</a:t>
            </a:r>
            <a:r>
              <a:rPr kumimoji="0" lang="nl-BE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nl-BE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centre</a:t>
            </a:r>
            <a:endParaRPr kumimoji="0" lang="nl-BE" b="0" i="1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lang="nl-BE" i="1" dirty="0" err="1" smtClean="0">
                <a:solidFill>
                  <a:schemeClr val="bg1"/>
                </a:solidFill>
                <a:latin typeface="+mn-lt"/>
              </a:rPr>
              <a:t>Mean</a:t>
            </a:r>
            <a:r>
              <a:rPr lang="nl-BE" i="1" dirty="0" smtClean="0">
                <a:solidFill>
                  <a:schemeClr val="bg1"/>
                </a:solidFill>
                <a:latin typeface="+mn-lt"/>
              </a:rPr>
              <a:t> of </a:t>
            </a:r>
            <a:r>
              <a:rPr lang="nl-BE" i="1" dirty="0" err="1" smtClean="0">
                <a:solidFill>
                  <a:schemeClr val="bg1"/>
                </a:solidFill>
                <a:latin typeface="+mn-lt"/>
              </a:rPr>
              <a:t>closest</a:t>
            </a:r>
            <a:r>
              <a:rPr lang="nl-BE" i="1" dirty="0" smtClean="0">
                <a:solidFill>
                  <a:schemeClr val="bg1"/>
                </a:solidFill>
                <a:latin typeface="+mn-lt"/>
              </a:rPr>
              <a:t> week(s)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kumimoji="0" lang="nl-BE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Maxval</a:t>
            </a:r>
            <a:r>
              <a:rPr kumimoji="0" lang="nl-BE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 </a:t>
            </a:r>
            <a:r>
              <a:rPr kumimoji="0" lang="nl-BE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closest</a:t>
            </a:r>
            <a:r>
              <a:rPr kumimoji="0" lang="nl-BE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week(s)</a:t>
            </a:r>
            <a:endParaRPr kumimoji="0" lang="en-GB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778421"/>
            <a:ext cx="7416824" cy="4464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Diagram 3"/>
          <p:cNvGraphicFramePr/>
          <p:nvPr/>
        </p:nvGraphicFramePr>
        <p:xfrm>
          <a:off x="467544" y="0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0040" y="5386571"/>
            <a:ext cx="8892480" cy="1138773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sz="2000" i="1" dirty="0" smtClean="0"/>
              <a:t>LTA:	</a:t>
            </a:r>
            <a:r>
              <a:rPr lang="nl-BE" sz="2000" i="1" dirty="0" err="1" smtClean="0"/>
              <a:t>Historical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statistics</a:t>
            </a:r>
            <a:r>
              <a:rPr lang="nl-BE" sz="2000" i="1" dirty="0" smtClean="0"/>
              <a:t> (Min/Max/</a:t>
            </a:r>
            <a:r>
              <a:rPr lang="nl-BE" sz="2000" i="1" dirty="0" err="1" smtClean="0"/>
              <a:t>Mean</a:t>
            </a:r>
            <a:r>
              <a:rPr lang="nl-BE" sz="2000" i="1" dirty="0" smtClean="0"/>
              <a:t>…) </a:t>
            </a:r>
            <a:r>
              <a:rPr lang="nl-BE" sz="2000" i="1" u="sng" dirty="0" smtClean="0"/>
              <a:t>per </a:t>
            </a:r>
            <a:r>
              <a:rPr lang="nl-BE" sz="2000" i="1" u="sng" dirty="0" err="1" smtClean="0"/>
              <a:t>dekad</a:t>
            </a:r>
            <a:r>
              <a:rPr lang="nl-BE" sz="2000" i="1" dirty="0" smtClean="0"/>
              <a:t>.</a:t>
            </a:r>
          </a:p>
          <a:p>
            <a:pPr>
              <a:buNone/>
            </a:pPr>
            <a:r>
              <a:rPr lang="nl-BE" sz="2000" i="1" dirty="0" smtClean="0"/>
              <a:t>DIFFER: 	VCI=(</a:t>
            </a:r>
            <a:r>
              <a:rPr lang="nl-BE" sz="2000" i="1" dirty="0" err="1" smtClean="0"/>
              <a:t>NDVI-NDVI</a:t>
            </a:r>
            <a:r>
              <a:rPr lang="nl-BE" sz="2000" i="1" baseline="-25000" dirty="0" err="1" smtClean="0"/>
              <a:t>min</a:t>
            </a:r>
            <a:r>
              <a:rPr lang="nl-BE" sz="2000" i="1" dirty="0" smtClean="0"/>
              <a:t>)/(</a:t>
            </a:r>
            <a:r>
              <a:rPr lang="nl-BE" sz="2000" i="1" dirty="0" err="1" smtClean="0"/>
              <a:t>NDVI</a:t>
            </a:r>
            <a:r>
              <a:rPr lang="nl-BE" sz="2000" i="1" baseline="-25000" dirty="0" err="1" smtClean="0"/>
              <a:t>max</a:t>
            </a:r>
            <a:r>
              <a:rPr lang="nl-BE" sz="2000" i="1" dirty="0" err="1" smtClean="0"/>
              <a:t>-NDVI</a:t>
            </a:r>
            <a:r>
              <a:rPr lang="nl-BE" sz="2000" i="1" baseline="-25000" dirty="0" err="1" smtClean="0"/>
              <a:t>min</a:t>
            </a:r>
            <a:r>
              <a:rPr lang="nl-BE" sz="2000" i="1" dirty="0" smtClean="0"/>
              <a:t>), TCI=(BT4-BT4</a:t>
            </a:r>
            <a:r>
              <a:rPr lang="nl-BE" sz="2000" i="1" baseline="-25000" dirty="0" smtClean="0"/>
              <a:t>min</a:t>
            </a:r>
            <a:r>
              <a:rPr lang="nl-BE" sz="2000" i="1" dirty="0" smtClean="0"/>
              <a:t>)/(BT4</a:t>
            </a:r>
            <a:r>
              <a:rPr lang="nl-BE" sz="2000" i="1" baseline="-25000" dirty="0" smtClean="0"/>
              <a:t>max</a:t>
            </a:r>
            <a:r>
              <a:rPr lang="nl-BE" sz="2000" i="1" dirty="0" smtClean="0"/>
              <a:t>-BT4</a:t>
            </a:r>
            <a:r>
              <a:rPr lang="nl-BE" sz="2000" i="1" baseline="-25000" dirty="0" smtClean="0"/>
              <a:t>min</a:t>
            </a:r>
            <a:r>
              <a:rPr lang="nl-BE" sz="2000" i="1" dirty="0" smtClean="0"/>
              <a:t>)</a:t>
            </a:r>
            <a:endParaRPr lang="en-GB" sz="2000" i="1" dirty="0" smtClean="0"/>
          </a:p>
          <a:p>
            <a:pPr>
              <a:buNone/>
            </a:pPr>
            <a:r>
              <a:rPr lang="en-GB" sz="2000" i="1" dirty="0" smtClean="0"/>
              <a:t>All applied on smoothed </a:t>
            </a:r>
            <a:r>
              <a:rPr lang="en-GB" sz="2000" i="1" dirty="0" err="1" smtClean="0"/>
              <a:t>dekadal</a:t>
            </a:r>
            <a:r>
              <a:rPr lang="en-GB" sz="2000" i="1" dirty="0" smtClean="0"/>
              <a:t> profiles of METOP and STAR.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467544" y="0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11560" y="963880"/>
            <a:ext cx="8280920" cy="520142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sz="2000" b="1" i="1" dirty="0" err="1" smtClean="0"/>
              <a:t>Basic</a:t>
            </a:r>
            <a:r>
              <a:rPr lang="nl-BE" sz="2000" b="1" i="1" dirty="0" smtClean="0"/>
              <a:t> </a:t>
            </a:r>
            <a:r>
              <a:rPr lang="nl-BE" sz="2000" b="1" i="1" dirty="0" err="1" smtClean="0"/>
              <a:t>equation</a:t>
            </a:r>
            <a:r>
              <a:rPr lang="nl-BE" sz="2000" i="1" dirty="0" smtClean="0"/>
              <a:t>: 			VHI = </a:t>
            </a:r>
            <a:r>
              <a:rPr lang="nl-BE" sz="2000" i="1" dirty="0" err="1" smtClean="0"/>
              <a:t>w.VCI</a:t>
            </a:r>
            <a:r>
              <a:rPr lang="nl-BE" sz="2000" i="1" dirty="0" smtClean="0"/>
              <a:t> + (1-w).TCI </a:t>
            </a:r>
          </a:p>
          <a:p>
            <a:pPr>
              <a:buNone/>
            </a:pPr>
            <a:r>
              <a:rPr lang="nl-BE" sz="2000" b="1" i="1" dirty="0" smtClean="0"/>
              <a:t>Input parameters:</a:t>
            </a:r>
          </a:p>
          <a:p>
            <a:pPr>
              <a:buNone/>
            </a:pPr>
            <a:r>
              <a:rPr lang="nl-BE" sz="2000" i="1" dirty="0" smtClean="0"/>
              <a:t>1. Name of VCI and TCI input images (</a:t>
            </a:r>
            <a:r>
              <a:rPr lang="nl-BE" sz="2000" i="1" dirty="0" err="1" smtClean="0"/>
              <a:t>computed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with</a:t>
            </a:r>
            <a:r>
              <a:rPr lang="nl-BE" sz="2000" i="1" dirty="0" smtClean="0"/>
              <a:t> DIFFER)</a:t>
            </a:r>
          </a:p>
          <a:p>
            <a:pPr>
              <a:buNone/>
            </a:pPr>
            <a:r>
              <a:rPr lang="nl-BE" sz="2000" i="1" dirty="0" smtClean="0"/>
              <a:t>2. Name of VHI output image.</a:t>
            </a:r>
          </a:p>
          <a:p>
            <a:pPr>
              <a:buNone/>
            </a:pPr>
            <a:r>
              <a:rPr lang="nl-BE" sz="2000" i="1" dirty="0" smtClean="0"/>
              <a:t>3. </a:t>
            </a:r>
            <a:r>
              <a:rPr lang="nl-BE" sz="2000" i="1" dirty="0" err="1" smtClean="0"/>
              <a:t>How</a:t>
            </a:r>
            <a:r>
              <a:rPr lang="nl-BE" sz="2000" i="1" dirty="0" smtClean="0"/>
              <a:t> is TCI </a:t>
            </a:r>
            <a:r>
              <a:rPr lang="nl-BE" sz="2000" i="1" dirty="0" err="1" smtClean="0"/>
              <a:t>computed</a:t>
            </a:r>
            <a:r>
              <a:rPr lang="nl-BE" sz="2000" i="1" dirty="0" smtClean="0"/>
              <a:t>?</a:t>
            </a:r>
          </a:p>
          <a:p>
            <a:pPr>
              <a:buNone/>
            </a:pPr>
            <a:r>
              <a:rPr lang="nl-BE" sz="2000" i="1" dirty="0" smtClean="0"/>
              <a:t>		</a:t>
            </a:r>
            <a:r>
              <a:rPr lang="nl-BE" sz="2000" i="1" dirty="0" err="1" smtClean="0"/>
              <a:t>Kogan</a:t>
            </a:r>
            <a:r>
              <a:rPr lang="nl-BE" sz="2000" i="1" dirty="0" smtClean="0"/>
              <a:t>:		TCI</a:t>
            </a:r>
            <a:r>
              <a:rPr lang="nl-BE" sz="2000" i="1" baseline="-25000" dirty="0" smtClean="0"/>
              <a:t>1</a:t>
            </a:r>
            <a:r>
              <a:rPr lang="nl-BE" sz="2000" i="1" dirty="0" smtClean="0"/>
              <a:t>=(BT4</a:t>
            </a:r>
            <a:r>
              <a:rPr lang="nl-BE" sz="2000" i="1" baseline="-25000" dirty="0" smtClean="0"/>
              <a:t>max </a:t>
            </a:r>
            <a:r>
              <a:rPr lang="nl-BE" sz="2000" i="1" dirty="0" smtClean="0"/>
              <a:t>- BT4)/(BT4</a:t>
            </a:r>
            <a:r>
              <a:rPr lang="nl-BE" sz="2000" i="1" baseline="-25000" dirty="0" smtClean="0"/>
              <a:t>max </a:t>
            </a:r>
            <a:r>
              <a:rPr lang="nl-BE" sz="2000" i="1" dirty="0" smtClean="0"/>
              <a:t>- BT4</a:t>
            </a:r>
            <a:r>
              <a:rPr lang="nl-BE" sz="2000" i="1" baseline="-25000" dirty="0" smtClean="0"/>
              <a:t>min</a:t>
            </a:r>
            <a:r>
              <a:rPr lang="nl-BE" sz="2000" i="1" dirty="0" smtClean="0"/>
              <a:t>)</a:t>
            </a:r>
          </a:p>
          <a:p>
            <a:pPr>
              <a:buNone/>
            </a:pPr>
            <a:r>
              <a:rPr lang="nl-BE" sz="2000" i="1" dirty="0" smtClean="0"/>
              <a:t>		DIFFER:		TCI</a:t>
            </a:r>
            <a:r>
              <a:rPr lang="nl-BE" sz="2000" i="1" baseline="-25000" dirty="0" smtClean="0"/>
              <a:t>2</a:t>
            </a:r>
            <a:r>
              <a:rPr lang="nl-BE" sz="2000" i="1" dirty="0" smtClean="0"/>
              <a:t>=(BT4 - BT4</a:t>
            </a:r>
            <a:r>
              <a:rPr lang="nl-BE" sz="2000" i="1" baseline="-25000" dirty="0" smtClean="0"/>
              <a:t>min</a:t>
            </a:r>
            <a:r>
              <a:rPr lang="nl-BE" sz="2000" i="1" dirty="0" smtClean="0"/>
              <a:t>)/(BT4</a:t>
            </a:r>
            <a:r>
              <a:rPr lang="nl-BE" sz="2000" i="1" baseline="-25000" dirty="0" smtClean="0"/>
              <a:t>max </a:t>
            </a:r>
            <a:r>
              <a:rPr lang="nl-BE" sz="2000" i="1" dirty="0" smtClean="0"/>
              <a:t>- BT4</a:t>
            </a:r>
            <a:r>
              <a:rPr lang="nl-BE" sz="2000" i="1" baseline="-25000" dirty="0" smtClean="0"/>
              <a:t>min</a:t>
            </a:r>
            <a:r>
              <a:rPr lang="nl-BE" sz="2000" i="1" dirty="0" smtClean="0"/>
              <a:t>)</a:t>
            </a:r>
          </a:p>
          <a:p>
            <a:pPr>
              <a:buNone/>
            </a:pPr>
            <a:r>
              <a:rPr lang="nl-BE" sz="2000" i="1" dirty="0" smtClean="0"/>
              <a:t>		NB:		TCI</a:t>
            </a:r>
            <a:r>
              <a:rPr lang="nl-BE" sz="2000" i="1" baseline="-25000" dirty="0" smtClean="0"/>
              <a:t>1</a:t>
            </a:r>
            <a:r>
              <a:rPr lang="nl-BE" sz="2000" i="1" dirty="0" smtClean="0"/>
              <a:t>=1-TCI</a:t>
            </a:r>
            <a:r>
              <a:rPr lang="nl-BE" sz="2000" i="1" baseline="-25000" dirty="0" smtClean="0"/>
              <a:t>2</a:t>
            </a:r>
          </a:p>
          <a:p>
            <a:pPr>
              <a:buNone/>
            </a:pPr>
            <a:r>
              <a:rPr lang="nl-BE" sz="2000" i="1" dirty="0" smtClean="0"/>
              <a:t>4. </a:t>
            </a:r>
            <a:r>
              <a:rPr lang="nl-BE" sz="2000" i="1" dirty="0" err="1" smtClean="0"/>
              <a:t>Definition</a:t>
            </a:r>
            <a:r>
              <a:rPr lang="nl-BE" sz="2000" i="1" dirty="0" smtClean="0"/>
              <a:t> of the “</a:t>
            </a:r>
            <a:r>
              <a:rPr lang="nl-BE" sz="2000" i="1" dirty="0" err="1" smtClean="0"/>
              <a:t>weights</a:t>
            </a:r>
            <a:r>
              <a:rPr lang="nl-BE" sz="2000" i="1" dirty="0" smtClean="0"/>
              <a:t>” w:</a:t>
            </a:r>
          </a:p>
          <a:p>
            <a:pPr>
              <a:buNone/>
            </a:pPr>
            <a:r>
              <a:rPr lang="nl-BE" sz="2000" i="1" dirty="0" smtClean="0"/>
              <a:t>		Constant </a:t>
            </a:r>
            <a:r>
              <a:rPr lang="nl-BE" sz="2000" i="1" dirty="0" err="1" smtClean="0"/>
              <a:t>for</a:t>
            </a:r>
            <a:r>
              <a:rPr lang="nl-BE" sz="2000" i="1" dirty="0" smtClean="0"/>
              <a:t> all pixels, e.g. w=0.5  </a:t>
            </a:r>
            <a:r>
              <a:rPr lang="nl-BE" sz="2000" i="1" dirty="0" smtClean="0">
                <a:sym typeface="Symbol"/>
              </a:rPr>
              <a:t> </a:t>
            </a:r>
            <a:r>
              <a:rPr lang="nl-BE" sz="2000" i="1" dirty="0" smtClean="0"/>
              <a:t>VHI = (VCI + TCI )/2</a:t>
            </a:r>
          </a:p>
          <a:p>
            <a:pPr>
              <a:buNone/>
            </a:pPr>
            <a:r>
              <a:rPr lang="nl-BE" sz="2000" i="1" dirty="0" smtClean="0"/>
              <a:t>		</a:t>
            </a:r>
            <a:r>
              <a:rPr lang="nl-BE" sz="2000" i="1" dirty="0" err="1" smtClean="0"/>
              <a:t>Variable</a:t>
            </a:r>
            <a:r>
              <a:rPr lang="nl-BE" sz="2000" i="1" dirty="0" smtClean="0"/>
              <a:t> per pixel </a:t>
            </a:r>
            <a:r>
              <a:rPr lang="nl-BE" sz="2000" i="1" dirty="0" smtClean="0">
                <a:sym typeface="Symbol"/>
              </a:rPr>
              <a:t> </a:t>
            </a:r>
            <a:r>
              <a:rPr lang="nl-BE" sz="2000" i="1" dirty="0" err="1" smtClean="0">
                <a:sym typeface="Symbol"/>
              </a:rPr>
              <a:t>Specify</a:t>
            </a:r>
            <a:r>
              <a:rPr lang="nl-BE" sz="2000" i="1" dirty="0" smtClean="0">
                <a:sym typeface="Symbol"/>
              </a:rPr>
              <a:t> image </a:t>
            </a:r>
            <a:r>
              <a:rPr lang="nl-BE" sz="2000" i="1" dirty="0" err="1" smtClean="0">
                <a:sym typeface="Symbol"/>
              </a:rPr>
              <a:t>with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w-values</a:t>
            </a:r>
            <a:endParaRPr lang="nl-BE" sz="2000" i="1" dirty="0" smtClean="0">
              <a:sym typeface="Symbol"/>
            </a:endParaRPr>
          </a:p>
          <a:p>
            <a:pPr>
              <a:buNone/>
            </a:pPr>
            <a:r>
              <a:rPr lang="nl-BE" sz="2000" b="1" i="1" dirty="0" err="1" smtClean="0">
                <a:sym typeface="Symbol"/>
              </a:rPr>
              <a:t>Notes</a:t>
            </a:r>
            <a:r>
              <a:rPr lang="nl-BE" sz="2000" b="1" i="1" dirty="0" smtClean="0">
                <a:sym typeface="Symbol"/>
              </a:rPr>
              <a:t>:</a:t>
            </a:r>
          </a:p>
          <a:p>
            <a:r>
              <a:rPr lang="nl-BE" sz="2000" i="1" dirty="0" smtClean="0">
                <a:sym typeface="Symbol"/>
              </a:rPr>
              <a:t>W=1  VHI=VCI,     W=0  VHI=TCI</a:t>
            </a:r>
          </a:p>
          <a:p>
            <a:r>
              <a:rPr lang="nl-BE" sz="2000" i="1" dirty="0" err="1" smtClean="0">
                <a:sym typeface="Symbol"/>
              </a:rPr>
              <a:t>Variable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weights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so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far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not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used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but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can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be</a:t>
            </a:r>
            <a:r>
              <a:rPr lang="nl-BE" sz="2000" i="1" dirty="0" smtClean="0">
                <a:sym typeface="Symbol"/>
              </a:rPr>
              <a:t> </a:t>
            </a:r>
            <a:r>
              <a:rPr lang="nl-BE" sz="2000" i="1" dirty="0" err="1" smtClean="0">
                <a:sym typeface="Symbol"/>
              </a:rPr>
              <a:t>useful</a:t>
            </a:r>
            <a:r>
              <a:rPr lang="nl-BE" sz="2000" i="1" dirty="0" smtClean="0">
                <a:sym typeface="Symbol"/>
              </a:rPr>
              <a:t> later.</a:t>
            </a:r>
            <a:endParaRPr lang="nl-BE" sz="20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67544" y="0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638681"/>
            <a:ext cx="8964488" cy="5724644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sz="2000" dirty="0" smtClean="0"/>
              <a:t>	</a:t>
            </a:r>
            <a:r>
              <a:rPr lang="nl-BE" sz="2000" b="1" dirty="0" smtClean="0">
                <a:solidFill>
                  <a:srgbClr val="FF0000"/>
                </a:solidFill>
              </a:rPr>
              <a:t>GENERAL:</a:t>
            </a:r>
          </a:p>
          <a:p>
            <a:pPr>
              <a:spcBef>
                <a:spcPts val="300"/>
              </a:spcBef>
            </a:pPr>
            <a:r>
              <a:rPr lang="nl-BE" sz="1800" dirty="0" smtClean="0"/>
              <a:t>Input=3 </a:t>
            </a:r>
            <a:r>
              <a:rPr lang="nl-BE" sz="1800" dirty="0" err="1" smtClean="0"/>
              <a:t>civil</a:t>
            </a:r>
            <a:r>
              <a:rPr lang="nl-BE" sz="1800" dirty="0" smtClean="0"/>
              <a:t> </a:t>
            </a:r>
            <a:r>
              <a:rPr lang="nl-BE" sz="1800" dirty="0" err="1" smtClean="0"/>
              <a:t>years</a:t>
            </a:r>
            <a:r>
              <a:rPr lang="nl-BE" sz="1800" dirty="0" smtClean="0"/>
              <a:t> of </a:t>
            </a:r>
            <a:r>
              <a:rPr lang="nl-BE" sz="1800" dirty="0" err="1" smtClean="0"/>
              <a:t>smoothed</a:t>
            </a:r>
            <a:r>
              <a:rPr lang="nl-BE" sz="1800" dirty="0" smtClean="0"/>
              <a:t> </a:t>
            </a:r>
            <a:r>
              <a:rPr lang="nl-BE" sz="1800" dirty="0" err="1" smtClean="0"/>
              <a:t>dekadal</a:t>
            </a:r>
            <a:r>
              <a:rPr lang="nl-BE" sz="1800" dirty="0" smtClean="0"/>
              <a:t> </a:t>
            </a:r>
            <a:r>
              <a:rPr lang="nl-BE" sz="1800" dirty="0" err="1" smtClean="0"/>
              <a:t>VI-data</a:t>
            </a:r>
            <a:r>
              <a:rPr lang="nl-BE" sz="1800" dirty="0" smtClean="0"/>
              <a:t> (NDVI, </a:t>
            </a:r>
            <a:r>
              <a:rPr lang="nl-BE" sz="1800" i="1" dirty="0" err="1" smtClean="0"/>
              <a:t>f</a:t>
            </a:r>
            <a:r>
              <a:rPr lang="nl-BE" sz="1800" dirty="0" err="1" smtClean="0"/>
              <a:t>APAR</a:t>
            </a:r>
            <a:r>
              <a:rPr lang="nl-BE" sz="1800" dirty="0" smtClean="0"/>
              <a:t>, LAI,…) </a:t>
            </a:r>
            <a:r>
              <a:rPr lang="nl-BE" sz="1800" dirty="0" smtClean="0">
                <a:sym typeface="Symbol"/>
              </a:rPr>
              <a:t> </a:t>
            </a:r>
            <a:r>
              <a:rPr lang="nl-BE" sz="1800" dirty="0" smtClean="0"/>
              <a:t>108 </a:t>
            </a:r>
            <a:r>
              <a:rPr lang="nl-BE" sz="1800" dirty="0" err="1" smtClean="0"/>
              <a:t>IMGs</a:t>
            </a:r>
            <a:r>
              <a:rPr lang="nl-BE" sz="1800" dirty="0" smtClean="0"/>
              <a:t>.</a:t>
            </a:r>
          </a:p>
          <a:p>
            <a:pPr>
              <a:spcBef>
                <a:spcPts val="300"/>
              </a:spcBef>
              <a:buNone/>
            </a:pPr>
            <a:r>
              <a:rPr lang="nl-BE" sz="1800" dirty="0" smtClean="0"/>
              <a:t>	Target= </a:t>
            </a:r>
            <a:r>
              <a:rPr lang="nl-BE" sz="1800" dirty="0" err="1" smtClean="0"/>
              <a:t>central</a:t>
            </a:r>
            <a:r>
              <a:rPr lang="nl-BE" sz="1800" dirty="0" smtClean="0"/>
              <a:t> </a:t>
            </a:r>
            <a:r>
              <a:rPr lang="nl-BE" sz="1800" dirty="0" err="1" smtClean="0"/>
              <a:t>year</a:t>
            </a:r>
            <a:r>
              <a:rPr lang="nl-BE" sz="1800" dirty="0" smtClean="0"/>
              <a:t> </a:t>
            </a:r>
            <a:r>
              <a:rPr lang="nl-BE" sz="1800" dirty="0" smtClean="0">
                <a:sym typeface="Symbol"/>
              </a:rPr>
              <a:t> </a:t>
            </a:r>
            <a:r>
              <a:rPr lang="nl-BE" sz="1800" dirty="0" err="1" smtClean="0">
                <a:sym typeface="Symbol"/>
              </a:rPr>
              <a:t>Outputs</a:t>
            </a:r>
            <a:r>
              <a:rPr lang="nl-BE" sz="1800" dirty="0" smtClean="0">
                <a:sym typeface="Symbol"/>
              </a:rPr>
              <a:t> </a:t>
            </a:r>
            <a:r>
              <a:rPr lang="nl-BE" sz="1800" dirty="0" err="1" smtClean="0">
                <a:sym typeface="Symbol"/>
              </a:rPr>
              <a:t>relate</a:t>
            </a:r>
            <a:r>
              <a:rPr lang="nl-BE" sz="1800" dirty="0" smtClean="0">
                <a:sym typeface="Symbol"/>
              </a:rPr>
              <a:t> to </a:t>
            </a:r>
            <a:r>
              <a:rPr lang="nl-BE" sz="1800" dirty="0" err="1" smtClean="0">
                <a:sym typeface="Symbol"/>
              </a:rPr>
              <a:t>this</a:t>
            </a:r>
            <a:r>
              <a:rPr lang="nl-BE" sz="1800" dirty="0" smtClean="0">
                <a:sym typeface="Symbol"/>
              </a:rPr>
              <a:t> </a:t>
            </a:r>
            <a:r>
              <a:rPr lang="nl-BE" sz="1800" dirty="0" err="1" smtClean="0">
                <a:sym typeface="Symbol"/>
              </a:rPr>
              <a:t>civil</a:t>
            </a:r>
            <a:r>
              <a:rPr lang="nl-BE" sz="1800" dirty="0" smtClean="0">
                <a:sym typeface="Symbol"/>
              </a:rPr>
              <a:t> </a:t>
            </a:r>
            <a:r>
              <a:rPr lang="nl-BE" sz="1800" dirty="0" err="1" smtClean="0">
                <a:sym typeface="Symbol"/>
              </a:rPr>
              <a:t>year</a:t>
            </a:r>
            <a:endParaRPr lang="nl-BE" sz="1800" dirty="0" smtClean="0"/>
          </a:p>
          <a:p>
            <a:pPr>
              <a:spcBef>
                <a:spcPts val="300"/>
              </a:spcBef>
            </a:pPr>
            <a:r>
              <a:rPr lang="nl-BE" sz="1800" dirty="0" err="1" smtClean="0"/>
              <a:t>Composition</a:t>
            </a:r>
            <a:r>
              <a:rPr lang="nl-BE" sz="1800" dirty="0" smtClean="0"/>
              <a:t> of the </a:t>
            </a:r>
            <a:r>
              <a:rPr lang="nl-BE" sz="1800" dirty="0" err="1" smtClean="0"/>
              <a:t>three</a:t>
            </a:r>
            <a:r>
              <a:rPr lang="nl-BE" sz="1800" dirty="0" smtClean="0"/>
              <a:t> </a:t>
            </a:r>
            <a:r>
              <a:rPr lang="nl-BE" sz="1800" dirty="0" err="1" smtClean="0"/>
              <a:t>requested</a:t>
            </a:r>
            <a:r>
              <a:rPr lang="nl-BE" sz="1800" dirty="0" smtClean="0"/>
              <a:t> input </a:t>
            </a:r>
            <a:r>
              <a:rPr lang="nl-BE" sz="1800" dirty="0" err="1" smtClean="0"/>
              <a:t>years</a:t>
            </a:r>
            <a:r>
              <a:rPr lang="nl-BE" sz="1800" dirty="0" smtClean="0"/>
              <a:t>:</a:t>
            </a:r>
          </a:p>
          <a:p>
            <a:pPr lvl="1">
              <a:spcBef>
                <a:spcPts val="300"/>
              </a:spcBef>
            </a:pPr>
            <a:r>
              <a:rPr lang="nl-BE" sz="1600" dirty="0" err="1" smtClean="0"/>
              <a:t>BACK-proc</a:t>
            </a:r>
            <a:r>
              <a:rPr lang="nl-BE" sz="1600" dirty="0" smtClean="0"/>
              <a:t>.: 	All data </a:t>
            </a:r>
            <a:r>
              <a:rPr lang="nl-BE" sz="1600" dirty="0" err="1" smtClean="0"/>
              <a:t>available</a:t>
            </a:r>
            <a:r>
              <a:rPr lang="nl-BE" sz="1600" dirty="0" smtClean="0"/>
              <a:t> (e.g. </a:t>
            </a:r>
            <a:r>
              <a:rPr lang="nl-BE" sz="1600" dirty="0" err="1" smtClean="0"/>
              <a:t>for</a:t>
            </a:r>
            <a:r>
              <a:rPr lang="nl-BE" sz="1600" dirty="0" smtClean="0"/>
              <a:t> 2005, </a:t>
            </a:r>
            <a:r>
              <a:rPr lang="nl-BE" sz="1600" dirty="0" err="1" smtClean="0"/>
              <a:t>use</a:t>
            </a:r>
            <a:r>
              <a:rPr lang="nl-BE" sz="1600" dirty="0" smtClean="0"/>
              <a:t> all images of 2004-2006).</a:t>
            </a:r>
          </a:p>
          <a:p>
            <a:pPr lvl="1">
              <a:spcBef>
                <a:spcPts val="300"/>
              </a:spcBef>
            </a:pPr>
            <a:r>
              <a:rPr lang="nl-BE" sz="1600" dirty="0" smtClean="0"/>
              <a:t>LTA: 	Input 36 </a:t>
            </a:r>
            <a:r>
              <a:rPr lang="nl-BE" sz="1600" dirty="0" err="1" smtClean="0"/>
              <a:t>dekads</a:t>
            </a:r>
            <a:r>
              <a:rPr lang="nl-BE" sz="1600" dirty="0" smtClean="0"/>
              <a:t> of LTA. Program </a:t>
            </a:r>
            <a:r>
              <a:rPr lang="nl-BE" sz="1600" dirty="0" err="1" smtClean="0"/>
              <a:t>duplicates</a:t>
            </a:r>
            <a:r>
              <a:rPr lang="nl-BE" sz="1600" dirty="0" smtClean="0"/>
              <a:t> </a:t>
            </a:r>
            <a:r>
              <a:rPr lang="nl-BE" sz="1600" dirty="0" err="1" smtClean="0"/>
              <a:t>them</a:t>
            </a:r>
            <a:r>
              <a:rPr lang="nl-BE" sz="1600" dirty="0" smtClean="0"/>
              <a:t> </a:t>
            </a:r>
            <a:r>
              <a:rPr lang="nl-BE" sz="1600" dirty="0" err="1" smtClean="0"/>
              <a:t>before</a:t>
            </a:r>
            <a:r>
              <a:rPr lang="nl-BE" sz="1600" dirty="0" smtClean="0"/>
              <a:t>/</a:t>
            </a:r>
            <a:r>
              <a:rPr lang="nl-BE" sz="1600" dirty="0" err="1" smtClean="0"/>
              <a:t>after</a:t>
            </a:r>
            <a:r>
              <a:rPr lang="nl-BE" sz="1600" dirty="0" smtClean="0"/>
              <a:t>.</a:t>
            </a:r>
          </a:p>
          <a:p>
            <a:pPr lvl="1">
              <a:spcBef>
                <a:spcPts val="300"/>
              </a:spcBef>
            </a:pPr>
            <a:r>
              <a:rPr lang="nl-BE" sz="1600" dirty="0" smtClean="0"/>
              <a:t>NRT:	</a:t>
            </a:r>
            <a:r>
              <a:rPr lang="nl-BE" sz="1600" dirty="0" err="1" smtClean="0"/>
              <a:t>Replace</a:t>
            </a:r>
            <a:r>
              <a:rPr lang="nl-BE" sz="1600" dirty="0" smtClean="0"/>
              <a:t> </a:t>
            </a:r>
            <a:r>
              <a:rPr lang="nl-BE" sz="1600" dirty="0" err="1" smtClean="0"/>
              <a:t>lacking</a:t>
            </a:r>
            <a:r>
              <a:rPr lang="nl-BE" sz="1600" dirty="0" smtClean="0"/>
              <a:t>/</a:t>
            </a:r>
            <a:r>
              <a:rPr lang="nl-BE" sz="1600" dirty="0" err="1" smtClean="0"/>
              <a:t>future</a:t>
            </a:r>
            <a:r>
              <a:rPr lang="nl-BE" sz="1600" dirty="0" smtClean="0"/>
              <a:t> </a:t>
            </a:r>
            <a:r>
              <a:rPr lang="nl-BE" sz="1600" dirty="0" err="1" smtClean="0"/>
              <a:t>dekads</a:t>
            </a:r>
            <a:r>
              <a:rPr lang="nl-BE" sz="1600" dirty="0" smtClean="0"/>
              <a:t> </a:t>
            </a:r>
            <a:r>
              <a:rPr lang="nl-BE" sz="1600" dirty="0" err="1" smtClean="0"/>
              <a:t>with</a:t>
            </a:r>
            <a:r>
              <a:rPr lang="nl-BE" sz="1600" dirty="0" smtClean="0"/>
              <a:t> </a:t>
            </a:r>
            <a:r>
              <a:rPr lang="nl-BE" sz="1600" dirty="0" err="1" smtClean="0"/>
              <a:t>corresponding</a:t>
            </a:r>
            <a:r>
              <a:rPr lang="nl-BE" sz="1600" dirty="0" smtClean="0"/>
              <a:t> </a:t>
            </a:r>
            <a:r>
              <a:rPr lang="nl-BE" sz="1600" dirty="0" err="1" smtClean="0"/>
              <a:t>LTA-images</a:t>
            </a:r>
            <a:r>
              <a:rPr lang="nl-BE" sz="1600" dirty="0" smtClean="0"/>
              <a:t>.</a:t>
            </a:r>
          </a:p>
          <a:p>
            <a:pPr lvl="2">
              <a:spcBef>
                <a:spcPts val="300"/>
              </a:spcBef>
              <a:buNone/>
            </a:pPr>
            <a:r>
              <a:rPr lang="nl-BE" sz="1200" dirty="0" smtClean="0"/>
              <a:t>		</a:t>
            </a:r>
            <a:r>
              <a:rPr lang="nl-BE" sz="1600" dirty="0" err="1" smtClean="0"/>
              <a:t>Restrict</a:t>
            </a:r>
            <a:r>
              <a:rPr lang="nl-BE" sz="1600" dirty="0" smtClean="0"/>
              <a:t> </a:t>
            </a:r>
            <a:r>
              <a:rPr lang="nl-BE" sz="1600" dirty="0" err="1" smtClean="0"/>
              <a:t>outputs</a:t>
            </a:r>
            <a:r>
              <a:rPr lang="nl-BE" sz="1600" dirty="0" smtClean="0"/>
              <a:t> to </a:t>
            </a:r>
            <a:r>
              <a:rPr lang="nl-BE" sz="1600" dirty="0" err="1" smtClean="0"/>
              <a:t>current</a:t>
            </a:r>
            <a:r>
              <a:rPr lang="nl-BE" sz="1600" dirty="0" smtClean="0"/>
              <a:t> date.</a:t>
            </a:r>
          </a:p>
          <a:p>
            <a:pPr lvl="1">
              <a:spcBef>
                <a:spcPts val="300"/>
              </a:spcBef>
              <a:buNone/>
            </a:pPr>
            <a:r>
              <a:rPr lang="nl-BE" sz="1600" dirty="0" smtClean="0"/>
              <a:t>			</a:t>
            </a:r>
            <a:r>
              <a:rPr lang="nl-BE" sz="1600" dirty="0" err="1" smtClean="0"/>
              <a:t>Repeat</a:t>
            </a:r>
            <a:r>
              <a:rPr lang="nl-BE" sz="1600" dirty="0" smtClean="0"/>
              <a:t> procedure </a:t>
            </a:r>
            <a:r>
              <a:rPr lang="nl-BE" sz="1600" dirty="0" smtClean="0">
                <a:sym typeface="Symbol"/>
              </a:rPr>
              <a:t> As </a:t>
            </a:r>
            <a:r>
              <a:rPr lang="nl-BE" sz="1600" dirty="0" err="1" smtClean="0">
                <a:sym typeface="Symbol"/>
              </a:rPr>
              <a:t>season</a:t>
            </a:r>
            <a:r>
              <a:rPr lang="nl-BE" sz="1600" dirty="0" smtClean="0">
                <a:sym typeface="Symbol"/>
              </a:rPr>
              <a:t> </a:t>
            </a:r>
            <a:r>
              <a:rPr lang="nl-BE" sz="1600" dirty="0" err="1" smtClean="0">
                <a:sym typeface="Symbol"/>
              </a:rPr>
              <a:t>progresses</a:t>
            </a:r>
            <a:r>
              <a:rPr lang="nl-BE" sz="1600" dirty="0" smtClean="0">
                <a:sym typeface="Symbol"/>
              </a:rPr>
              <a:t>, SOS/EOS </a:t>
            </a:r>
            <a:r>
              <a:rPr lang="nl-BE" sz="1600" dirty="0" err="1" smtClean="0">
                <a:sym typeface="Symbol"/>
              </a:rPr>
              <a:t>get</a:t>
            </a:r>
            <a:r>
              <a:rPr lang="nl-BE" sz="1600" dirty="0" smtClean="0">
                <a:sym typeface="Symbol"/>
              </a:rPr>
              <a:t> more </a:t>
            </a:r>
            <a:r>
              <a:rPr lang="nl-BE" sz="1600" dirty="0" err="1" smtClean="0">
                <a:sym typeface="Symbol"/>
              </a:rPr>
              <a:t>reliable</a:t>
            </a:r>
            <a:r>
              <a:rPr lang="nl-BE" sz="1600" dirty="0" smtClean="0">
                <a:sym typeface="Symbol"/>
              </a:rPr>
              <a:t>.</a:t>
            </a:r>
            <a:endParaRPr lang="nl-BE" sz="1600" dirty="0" smtClean="0"/>
          </a:p>
          <a:p>
            <a:pPr>
              <a:spcBef>
                <a:spcPts val="300"/>
              </a:spcBef>
            </a:pPr>
            <a:r>
              <a:rPr lang="nl-BE" sz="1800" dirty="0" err="1" smtClean="0"/>
              <a:t>Number</a:t>
            </a:r>
            <a:r>
              <a:rPr lang="nl-BE" sz="1800" dirty="0" smtClean="0"/>
              <a:t> of </a:t>
            </a:r>
            <a:r>
              <a:rPr lang="nl-BE" sz="1800" dirty="0" err="1" smtClean="0"/>
              <a:t>seasons</a:t>
            </a:r>
            <a:r>
              <a:rPr lang="nl-BE" sz="1800" dirty="0" smtClean="0"/>
              <a:t> </a:t>
            </a:r>
            <a:r>
              <a:rPr lang="nl-BE" sz="1800" dirty="0" err="1" smtClean="0"/>
              <a:t>allowed</a:t>
            </a:r>
            <a:r>
              <a:rPr lang="nl-BE" sz="1800" dirty="0" smtClean="0"/>
              <a:t> per </a:t>
            </a:r>
            <a:r>
              <a:rPr lang="nl-BE" sz="1800" dirty="0" err="1" smtClean="0"/>
              <a:t>year</a:t>
            </a:r>
            <a:r>
              <a:rPr lang="nl-BE" sz="1800" dirty="0" smtClean="0"/>
              <a:t>: 0 (</a:t>
            </a:r>
            <a:r>
              <a:rPr lang="nl-BE" sz="1800" dirty="0" err="1" smtClean="0"/>
              <a:t>no</a:t>
            </a:r>
            <a:r>
              <a:rPr lang="nl-BE" sz="1800" dirty="0" smtClean="0"/>
              <a:t> </a:t>
            </a:r>
            <a:r>
              <a:rPr lang="nl-BE" sz="1800" dirty="0" err="1" smtClean="0"/>
              <a:t>phenology</a:t>
            </a:r>
            <a:r>
              <a:rPr lang="nl-BE" sz="1800" dirty="0" smtClean="0"/>
              <a:t>), 1 </a:t>
            </a:r>
            <a:r>
              <a:rPr lang="nl-BE" sz="1800" dirty="0" err="1" smtClean="0"/>
              <a:t>or</a:t>
            </a:r>
            <a:r>
              <a:rPr lang="nl-BE" sz="1800" dirty="0" smtClean="0"/>
              <a:t> 2.</a:t>
            </a:r>
          </a:p>
          <a:p>
            <a:pPr>
              <a:spcBef>
                <a:spcPts val="300"/>
              </a:spcBef>
            </a:pPr>
            <a:r>
              <a:rPr lang="nl-BE" sz="1800" dirty="0" smtClean="0"/>
              <a:t>SOS/EOS </a:t>
            </a:r>
            <a:r>
              <a:rPr lang="nl-BE" sz="1800" dirty="0" err="1" smtClean="0"/>
              <a:t>defined</a:t>
            </a:r>
            <a:r>
              <a:rPr lang="nl-BE" sz="1800" dirty="0" smtClean="0"/>
              <a:t> </a:t>
            </a:r>
            <a:r>
              <a:rPr lang="nl-BE" sz="1800" dirty="0" err="1" smtClean="0"/>
              <a:t>for</a:t>
            </a:r>
            <a:r>
              <a:rPr lang="nl-BE" sz="1800" dirty="0" smtClean="0"/>
              <a:t> </a:t>
            </a:r>
            <a:r>
              <a:rPr lang="nl-BE" sz="1800" dirty="0" err="1" smtClean="0"/>
              <a:t>each</a:t>
            </a:r>
            <a:r>
              <a:rPr lang="nl-BE" sz="1800" dirty="0" smtClean="0"/>
              <a:t> </a:t>
            </a:r>
            <a:r>
              <a:rPr lang="nl-BE" sz="1800" dirty="0" err="1" smtClean="0"/>
              <a:t>season</a:t>
            </a:r>
            <a:r>
              <a:rPr lang="nl-BE" sz="1800" dirty="0" smtClean="0"/>
              <a:t> in target </a:t>
            </a:r>
            <a:r>
              <a:rPr lang="nl-BE" sz="1800" dirty="0" err="1" smtClean="0"/>
              <a:t>year</a:t>
            </a:r>
            <a:r>
              <a:rPr lang="nl-BE" sz="1800" dirty="0" smtClean="0"/>
              <a:t/>
            </a:r>
            <a:br>
              <a:rPr lang="nl-BE" sz="1800" dirty="0" smtClean="0"/>
            </a:br>
            <a:r>
              <a:rPr lang="nl-BE" sz="1800" dirty="0" smtClean="0">
                <a:sym typeface="Symbol"/>
              </a:rPr>
              <a:t>  </a:t>
            </a:r>
            <a:r>
              <a:rPr lang="nl-BE" sz="1800" dirty="0" err="1" smtClean="0">
                <a:sym typeface="Symbol"/>
              </a:rPr>
              <a:t>Four</a:t>
            </a:r>
            <a:r>
              <a:rPr lang="nl-BE" sz="1800" dirty="0" smtClean="0">
                <a:sym typeface="Symbol"/>
              </a:rPr>
              <a:t> </a:t>
            </a:r>
            <a:r>
              <a:rPr lang="nl-BE" sz="1800" dirty="0" err="1" smtClean="0">
                <a:sym typeface="Symbol"/>
              </a:rPr>
              <a:t>basic</a:t>
            </a:r>
            <a:r>
              <a:rPr lang="nl-BE" sz="1800" dirty="0" smtClean="0">
                <a:sym typeface="Symbol"/>
              </a:rPr>
              <a:t> </a:t>
            </a:r>
            <a:r>
              <a:rPr lang="nl-BE" sz="1800" dirty="0" err="1" smtClean="0">
                <a:sym typeface="Symbol"/>
              </a:rPr>
              <a:t>OUT-IMGs</a:t>
            </a:r>
            <a:r>
              <a:rPr lang="nl-BE" sz="1800" dirty="0" smtClean="0">
                <a:sym typeface="Symbol"/>
              </a:rPr>
              <a:t> per </a:t>
            </a:r>
            <a:r>
              <a:rPr lang="nl-BE" sz="1800" dirty="0" err="1" smtClean="0">
                <a:sym typeface="Symbol"/>
              </a:rPr>
              <a:t>year</a:t>
            </a:r>
            <a:r>
              <a:rPr lang="nl-BE" sz="1800" dirty="0" smtClean="0">
                <a:sym typeface="Symbol"/>
              </a:rPr>
              <a:t> (SOS1/EOS1, SOS</a:t>
            </a:r>
            <a:r>
              <a:rPr lang="nl-BE" sz="1800" baseline="-25000" dirty="0" smtClean="0">
                <a:sym typeface="Symbol"/>
              </a:rPr>
              <a:t>2</a:t>
            </a:r>
            <a:r>
              <a:rPr lang="nl-BE" sz="1800" dirty="0" smtClean="0">
                <a:sym typeface="Symbol"/>
              </a:rPr>
              <a:t>/EOS</a:t>
            </a:r>
            <a:r>
              <a:rPr lang="nl-BE" sz="1800" baseline="-25000" dirty="0" smtClean="0">
                <a:sym typeface="Symbol"/>
              </a:rPr>
              <a:t>2</a:t>
            </a:r>
            <a:r>
              <a:rPr lang="nl-BE" sz="1800" dirty="0" smtClean="0">
                <a:sym typeface="Symbol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nl-BE" sz="1800" dirty="0" smtClean="0"/>
              <a:t>SOS/EOS in </a:t>
            </a:r>
            <a:r>
              <a:rPr lang="nl-BE" sz="1800" dirty="0" err="1" smtClean="0"/>
              <a:t>dekads</a:t>
            </a:r>
            <a:r>
              <a:rPr lang="nl-BE" sz="1800" dirty="0" smtClean="0"/>
              <a:t> </a:t>
            </a:r>
            <a:r>
              <a:rPr lang="nl-BE" sz="1800" dirty="0" err="1" smtClean="0"/>
              <a:t>since</a:t>
            </a:r>
            <a:r>
              <a:rPr lang="nl-BE" sz="1800" dirty="0" smtClean="0"/>
              <a:t> start of series: 1-36=</a:t>
            </a:r>
            <a:r>
              <a:rPr lang="nl-BE" sz="1800" dirty="0" err="1" smtClean="0"/>
              <a:t>prev</a:t>
            </a:r>
            <a:r>
              <a:rPr lang="nl-BE" sz="1800" dirty="0" smtClean="0"/>
              <a:t>. </a:t>
            </a:r>
            <a:r>
              <a:rPr lang="nl-BE" sz="1800" dirty="0" err="1" smtClean="0"/>
              <a:t>year</a:t>
            </a:r>
            <a:r>
              <a:rPr lang="nl-BE" sz="1800" dirty="0" smtClean="0"/>
              <a:t>, 37-72=</a:t>
            </a:r>
            <a:r>
              <a:rPr lang="nl-BE" sz="1800" dirty="0" err="1" smtClean="0"/>
              <a:t>current</a:t>
            </a:r>
            <a:r>
              <a:rPr lang="nl-BE" sz="1800" dirty="0" smtClean="0"/>
              <a:t>, 73-108=</a:t>
            </a:r>
            <a:r>
              <a:rPr lang="nl-BE" sz="1800" dirty="0" err="1" smtClean="0"/>
              <a:t>next</a:t>
            </a:r>
            <a:r>
              <a:rPr lang="nl-BE" sz="1800" dirty="0" smtClean="0"/>
              <a:t> </a:t>
            </a:r>
            <a:r>
              <a:rPr lang="nl-BE" sz="1800" dirty="0" err="1" smtClean="0"/>
              <a:t>year</a:t>
            </a:r>
            <a:r>
              <a:rPr lang="nl-BE" sz="1800" dirty="0" smtClean="0"/>
              <a:t>.</a:t>
            </a:r>
          </a:p>
          <a:p>
            <a:pPr>
              <a:spcBef>
                <a:spcPts val="300"/>
              </a:spcBef>
            </a:pPr>
            <a:r>
              <a:rPr lang="nl-BE" sz="1800" dirty="0" smtClean="0"/>
              <a:t>All </a:t>
            </a:r>
            <a:r>
              <a:rPr lang="nl-BE" sz="1800" dirty="0" err="1" smtClean="0"/>
              <a:t>OUT-IMGs</a:t>
            </a:r>
            <a:r>
              <a:rPr lang="nl-BE" sz="1800" dirty="0" smtClean="0"/>
              <a:t> BYTE (8 bit):</a:t>
            </a:r>
          </a:p>
          <a:p>
            <a:pPr lvl="1">
              <a:spcBef>
                <a:spcPts val="300"/>
              </a:spcBef>
            </a:pPr>
            <a:r>
              <a:rPr lang="nl-BE" sz="1400" dirty="0" err="1" smtClean="0"/>
              <a:t>Values</a:t>
            </a:r>
            <a:r>
              <a:rPr lang="nl-BE" sz="1400" dirty="0" smtClean="0"/>
              <a:t> 1-108: 	      </a:t>
            </a:r>
            <a:r>
              <a:rPr lang="nl-BE" sz="1400" dirty="0" err="1" smtClean="0"/>
              <a:t>Real</a:t>
            </a:r>
            <a:r>
              <a:rPr lang="nl-BE" sz="1400" dirty="0" smtClean="0"/>
              <a:t> </a:t>
            </a:r>
            <a:r>
              <a:rPr lang="nl-BE" sz="1400" dirty="0" err="1" smtClean="0"/>
              <a:t>dekads</a:t>
            </a:r>
            <a:endParaRPr lang="nl-BE" sz="1400" dirty="0" smtClean="0"/>
          </a:p>
          <a:p>
            <a:pPr lvl="1">
              <a:spcBef>
                <a:spcPts val="300"/>
              </a:spcBef>
            </a:pPr>
            <a:r>
              <a:rPr lang="nl-BE" sz="1400" dirty="0" err="1" smtClean="0"/>
              <a:t>Values</a:t>
            </a:r>
            <a:r>
              <a:rPr lang="nl-BE" sz="1400" dirty="0" smtClean="0"/>
              <a:t> 251-255:    </a:t>
            </a:r>
            <a:r>
              <a:rPr lang="nl-BE" sz="1400" dirty="0" err="1" smtClean="0"/>
              <a:t>Flags</a:t>
            </a:r>
            <a:endParaRPr lang="nl-BE" sz="1400" dirty="0" smtClean="0"/>
          </a:p>
          <a:p>
            <a:pPr>
              <a:spcBef>
                <a:spcPts val="300"/>
              </a:spcBef>
            </a:pPr>
            <a:r>
              <a:rPr lang="nl-BE" sz="1800" dirty="0" smtClean="0"/>
              <a:t>Program is </a:t>
            </a:r>
            <a:r>
              <a:rPr lang="nl-BE" sz="1800" dirty="0" err="1" smtClean="0"/>
              <a:t>based</a:t>
            </a:r>
            <a:r>
              <a:rPr lang="nl-BE" sz="1800" dirty="0" smtClean="0"/>
              <a:t> </a:t>
            </a:r>
            <a:r>
              <a:rPr lang="nl-BE" sz="1800" dirty="0" err="1" smtClean="0"/>
              <a:t>on</a:t>
            </a:r>
            <a:r>
              <a:rPr lang="nl-BE" sz="1800" dirty="0" smtClean="0"/>
              <a:t> a set of </a:t>
            </a:r>
            <a:br>
              <a:rPr lang="nl-BE" sz="1800" dirty="0" smtClean="0"/>
            </a:br>
            <a:r>
              <a:rPr lang="nl-BE" sz="1800" dirty="0" err="1" smtClean="0"/>
              <a:t>modifiable</a:t>
            </a:r>
            <a:r>
              <a:rPr lang="nl-BE" sz="1800" dirty="0" smtClean="0"/>
              <a:t> </a:t>
            </a:r>
            <a:r>
              <a:rPr lang="nl-BE" sz="1800" dirty="0" err="1" smtClean="0"/>
              <a:t>thresholds</a:t>
            </a:r>
            <a:r>
              <a:rPr lang="nl-BE" sz="1800" dirty="0" smtClean="0"/>
              <a:t> (T</a:t>
            </a:r>
            <a:r>
              <a:rPr lang="nl-BE" sz="1800" baseline="-25000" dirty="0" smtClean="0"/>
              <a:t>1</a:t>
            </a:r>
            <a:r>
              <a:rPr lang="nl-BE" sz="1800" dirty="0" smtClean="0"/>
              <a:t>, T</a:t>
            </a:r>
            <a:r>
              <a:rPr lang="nl-BE" sz="1800" baseline="-25000" dirty="0" smtClean="0"/>
              <a:t>2</a:t>
            </a:r>
            <a:r>
              <a:rPr lang="nl-BE" sz="1800" dirty="0" smtClean="0"/>
              <a:t>, …).</a:t>
            </a:r>
          </a:p>
          <a:p>
            <a:pPr>
              <a:spcBef>
                <a:spcPts val="300"/>
              </a:spcBef>
            </a:pPr>
            <a:r>
              <a:rPr lang="nl-BE" sz="1800" dirty="0" err="1" smtClean="0"/>
              <a:t>Recently</a:t>
            </a:r>
            <a:r>
              <a:rPr lang="nl-BE" sz="1800" dirty="0" smtClean="0"/>
              <a:t> </a:t>
            </a:r>
            <a:r>
              <a:rPr lang="nl-BE" sz="1800" dirty="0" err="1" smtClean="0"/>
              <a:t>translated</a:t>
            </a:r>
            <a:r>
              <a:rPr lang="nl-BE" sz="1800" dirty="0" smtClean="0"/>
              <a:t> to </a:t>
            </a:r>
            <a:r>
              <a:rPr lang="nl-BE" sz="1800" dirty="0" err="1" smtClean="0"/>
              <a:t>fast</a:t>
            </a:r>
            <a:r>
              <a:rPr lang="nl-BE" sz="1800" dirty="0" smtClean="0"/>
              <a:t> C.</a:t>
            </a:r>
          </a:p>
        </p:txBody>
      </p:sp>
      <p:pic>
        <p:nvPicPr>
          <p:cNvPr id="9218" name="Picture 2" descr="C:\GLIMPSE\B\MO3feno\Plot\SAHE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8024" y="4631664"/>
            <a:ext cx="4176464" cy="21436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97160" y="116632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504" y="749017"/>
            <a:ext cx="8964488" cy="606319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sz="2000" dirty="0" smtClean="0"/>
              <a:t>	</a:t>
            </a:r>
            <a:r>
              <a:rPr lang="nl-BE" sz="2000" b="1" dirty="0" smtClean="0">
                <a:solidFill>
                  <a:srgbClr val="FF0000"/>
                </a:solidFill>
              </a:rPr>
              <a:t>ANALYSIS PER PIXEL:</a:t>
            </a:r>
          </a:p>
          <a:p>
            <a:pPr>
              <a:spcBef>
                <a:spcPts val="300"/>
              </a:spcBef>
            </a:pPr>
            <a:r>
              <a:rPr lang="nl-BE" sz="1800" dirty="0" smtClean="0"/>
              <a:t>First </a:t>
            </a:r>
            <a:r>
              <a:rPr lang="nl-BE" sz="1800" dirty="0" err="1" smtClean="0"/>
              <a:t>flagging</a:t>
            </a:r>
            <a:r>
              <a:rPr lang="nl-BE" sz="1800" dirty="0" smtClean="0"/>
              <a:t> of </a:t>
            </a:r>
            <a:r>
              <a:rPr lang="nl-BE" sz="1800" dirty="0" err="1" smtClean="0"/>
              <a:t>exceptions</a:t>
            </a:r>
            <a:r>
              <a:rPr lang="nl-BE" sz="1800" dirty="0" smtClean="0"/>
              <a:t> in </a:t>
            </a:r>
            <a:r>
              <a:rPr lang="nl-BE" sz="1800" dirty="0" err="1" smtClean="0"/>
              <a:t>OUT-IMGs</a:t>
            </a:r>
            <a:r>
              <a:rPr lang="nl-BE" sz="1800" dirty="0" smtClean="0"/>
              <a:t>:</a:t>
            </a:r>
          </a:p>
          <a:p>
            <a:pPr lvl="1">
              <a:spcBef>
                <a:spcPts val="300"/>
              </a:spcBef>
            </a:pPr>
            <a:r>
              <a:rPr lang="nl-BE" sz="1400" dirty="0" smtClean="0"/>
              <a:t>All </a:t>
            </a:r>
            <a:r>
              <a:rPr lang="nl-BE" sz="1400" dirty="0" err="1" smtClean="0"/>
              <a:t>IN-values</a:t>
            </a:r>
            <a:r>
              <a:rPr lang="nl-BE" sz="1400" dirty="0" smtClean="0"/>
              <a:t> </a:t>
            </a:r>
            <a:r>
              <a:rPr lang="nl-BE" sz="1400" dirty="0" err="1" smtClean="0"/>
              <a:t>flagged</a:t>
            </a:r>
            <a:r>
              <a:rPr lang="nl-BE" sz="1400" dirty="0" smtClean="0"/>
              <a:t> 	</a:t>
            </a:r>
            <a:r>
              <a:rPr lang="nl-BE" sz="1400" dirty="0" smtClean="0">
                <a:sym typeface="Symbol"/>
              </a:rPr>
              <a:t> </a:t>
            </a:r>
            <a:r>
              <a:rPr lang="nl-BE" sz="1400" dirty="0" err="1" smtClean="0">
                <a:sym typeface="Symbol"/>
              </a:rPr>
              <a:t>OUT-flag</a:t>
            </a:r>
            <a:r>
              <a:rPr lang="nl-BE" sz="1400" dirty="0" smtClean="0">
                <a:sym typeface="Symbol"/>
              </a:rPr>
              <a:t> = SEA</a:t>
            </a:r>
          </a:p>
          <a:p>
            <a:pPr lvl="1">
              <a:spcBef>
                <a:spcPts val="300"/>
              </a:spcBef>
            </a:pPr>
            <a:r>
              <a:rPr lang="nl-BE" sz="1400" dirty="0" err="1" smtClean="0">
                <a:sym typeface="Symbol"/>
              </a:rPr>
              <a:t>Too</a:t>
            </a:r>
            <a:r>
              <a:rPr lang="nl-BE" sz="1400" dirty="0" smtClean="0">
                <a:sym typeface="Symbol"/>
              </a:rPr>
              <a:t> </a:t>
            </a:r>
            <a:r>
              <a:rPr lang="nl-BE" sz="1400" dirty="0" err="1" smtClean="0">
                <a:sym typeface="Symbol"/>
              </a:rPr>
              <a:t>much</a:t>
            </a:r>
            <a:r>
              <a:rPr lang="nl-BE" sz="1400" dirty="0" smtClean="0">
                <a:sym typeface="Symbol"/>
              </a:rPr>
              <a:t> missing </a:t>
            </a:r>
            <a:r>
              <a:rPr lang="nl-BE" sz="1400" dirty="0" err="1" smtClean="0">
                <a:sym typeface="Symbol"/>
              </a:rPr>
              <a:t>IN-values</a:t>
            </a:r>
            <a:r>
              <a:rPr lang="nl-BE" sz="1400" dirty="0" smtClean="0">
                <a:sym typeface="Symbol"/>
              </a:rPr>
              <a:t>	 </a:t>
            </a:r>
            <a:r>
              <a:rPr lang="nl-BE" sz="1400" dirty="0" err="1" smtClean="0">
                <a:sym typeface="Symbol"/>
              </a:rPr>
              <a:t>OUT-flag</a:t>
            </a:r>
            <a:r>
              <a:rPr lang="nl-BE" sz="1400" dirty="0" smtClean="0">
                <a:sym typeface="Symbol"/>
              </a:rPr>
              <a:t> = MISSING</a:t>
            </a:r>
            <a:endParaRPr lang="nl-BE" sz="1400" dirty="0" smtClean="0"/>
          </a:p>
          <a:p>
            <a:pPr>
              <a:spcBef>
                <a:spcPts val="300"/>
              </a:spcBef>
            </a:pPr>
            <a:r>
              <a:rPr lang="nl-BE" sz="1800" dirty="0" err="1" smtClean="0"/>
              <a:t>Smooth</a:t>
            </a:r>
            <a:r>
              <a:rPr lang="nl-BE" sz="1800" dirty="0" smtClean="0"/>
              <a:t> 3-years </a:t>
            </a:r>
            <a:r>
              <a:rPr lang="nl-BE" sz="1800" dirty="0" err="1" smtClean="0"/>
              <a:t>profile</a:t>
            </a:r>
            <a:r>
              <a:rPr lang="nl-BE" sz="1800" dirty="0" smtClean="0"/>
              <a:t> </a:t>
            </a:r>
            <a:r>
              <a:rPr lang="nl-BE" sz="1800" dirty="0" err="1" smtClean="0"/>
              <a:t>with</a:t>
            </a:r>
            <a:r>
              <a:rPr lang="nl-BE" sz="1800" dirty="0" smtClean="0"/>
              <a:t> running </a:t>
            </a:r>
            <a:r>
              <a:rPr lang="nl-BE" sz="1800" dirty="0" err="1" smtClean="0"/>
              <a:t>mean</a:t>
            </a:r>
            <a:r>
              <a:rPr lang="nl-BE" sz="1800" dirty="0" smtClean="0"/>
              <a:t> filter of </a:t>
            </a:r>
            <a:r>
              <a:rPr lang="nl-BE" sz="1800" dirty="0" err="1" smtClean="0"/>
              <a:t>length</a:t>
            </a:r>
            <a:r>
              <a:rPr lang="nl-BE" sz="1800" dirty="0" smtClean="0"/>
              <a:t> 5.</a:t>
            </a:r>
          </a:p>
          <a:p>
            <a:pPr>
              <a:spcBef>
                <a:spcPts val="300"/>
              </a:spcBef>
            </a:pPr>
            <a:r>
              <a:rPr lang="nl-BE" sz="1800" dirty="0" err="1" smtClean="0"/>
              <a:t>Second</a:t>
            </a:r>
            <a:r>
              <a:rPr lang="nl-BE" sz="1800" dirty="0" smtClean="0"/>
              <a:t> </a:t>
            </a:r>
            <a:r>
              <a:rPr lang="nl-BE" sz="1800" dirty="0" err="1" smtClean="0"/>
              <a:t>flagging</a:t>
            </a:r>
            <a:r>
              <a:rPr lang="nl-BE" sz="1800" dirty="0" smtClean="0"/>
              <a:t> of </a:t>
            </a:r>
            <a:r>
              <a:rPr lang="nl-BE" sz="1800" dirty="0" err="1" smtClean="0"/>
              <a:t>exceptions</a:t>
            </a:r>
            <a:r>
              <a:rPr lang="nl-BE" sz="1800" dirty="0" smtClean="0"/>
              <a:t> in </a:t>
            </a:r>
            <a:r>
              <a:rPr lang="nl-BE" sz="1800" dirty="0" err="1" smtClean="0"/>
              <a:t>OUT-IMGs</a:t>
            </a:r>
            <a:r>
              <a:rPr lang="nl-BE" sz="1800" dirty="0" smtClean="0"/>
              <a:t> (land pixels without </a:t>
            </a:r>
            <a:r>
              <a:rPr lang="nl-BE" sz="1800" dirty="0" err="1" smtClean="0"/>
              <a:t>phenology</a:t>
            </a:r>
            <a:r>
              <a:rPr lang="nl-BE" sz="1800" dirty="0" smtClean="0"/>
              <a:t>)</a:t>
            </a:r>
          </a:p>
          <a:p>
            <a:pPr lvl="1">
              <a:spcBef>
                <a:spcPts val="300"/>
              </a:spcBef>
            </a:pPr>
            <a:r>
              <a:rPr lang="nl-BE" sz="1400" dirty="0" smtClean="0"/>
              <a:t>All </a:t>
            </a:r>
            <a:r>
              <a:rPr lang="nl-BE" sz="1400" dirty="0" err="1" smtClean="0"/>
              <a:t>IN-values</a:t>
            </a:r>
            <a:r>
              <a:rPr lang="nl-BE" sz="1400" dirty="0" smtClean="0"/>
              <a:t> &lt; T</a:t>
            </a:r>
            <a:r>
              <a:rPr lang="nl-BE" sz="1400" baseline="-25000" dirty="0" smtClean="0"/>
              <a:t>1</a:t>
            </a:r>
            <a:r>
              <a:rPr lang="nl-BE" sz="1400" dirty="0" smtClean="0"/>
              <a:t> 	</a:t>
            </a:r>
            <a:r>
              <a:rPr lang="nl-BE" sz="1400" dirty="0" smtClean="0">
                <a:sym typeface="Symbol"/>
              </a:rPr>
              <a:t> </a:t>
            </a:r>
            <a:r>
              <a:rPr lang="nl-BE" sz="1400" dirty="0" err="1" smtClean="0">
                <a:sym typeface="Symbol"/>
              </a:rPr>
              <a:t>OUT-flag</a:t>
            </a:r>
            <a:r>
              <a:rPr lang="nl-BE" sz="1400" dirty="0" smtClean="0">
                <a:sym typeface="Symbol"/>
              </a:rPr>
              <a:t> = DESERT</a:t>
            </a:r>
          </a:p>
          <a:p>
            <a:pPr lvl="1">
              <a:spcBef>
                <a:spcPts val="300"/>
              </a:spcBef>
            </a:pPr>
            <a:r>
              <a:rPr lang="nl-BE" sz="1400" dirty="0" smtClean="0"/>
              <a:t>All </a:t>
            </a:r>
            <a:r>
              <a:rPr lang="nl-BE" sz="1400" dirty="0" err="1" smtClean="0"/>
              <a:t>IN-values</a:t>
            </a:r>
            <a:r>
              <a:rPr lang="nl-BE" sz="1400" dirty="0" smtClean="0"/>
              <a:t> &gt; T</a:t>
            </a:r>
            <a:r>
              <a:rPr lang="nl-BE" sz="1400" baseline="-25000" dirty="0" smtClean="0"/>
              <a:t>2</a:t>
            </a:r>
            <a:r>
              <a:rPr lang="nl-BE" sz="1400" dirty="0" smtClean="0"/>
              <a:t> 	</a:t>
            </a:r>
            <a:r>
              <a:rPr lang="nl-BE" sz="1400" dirty="0" smtClean="0">
                <a:sym typeface="Symbol"/>
              </a:rPr>
              <a:t> </a:t>
            </a:r>
            <a:r>
              <a:rPr lang="nl-BE" sz="1400" dirty="0" err="1" smtClean="0">
                <a:sym typeface="Symbol"/>
              </a:rPr>
              <a:t>OUT-flag</a:t>
            </a:r>
            <a:r>
              <a:rPr lang="nl-BE" sz="1400" dirty="0" smtClean="0">
                <a:sym typeface="Symbol"/>
              </a:rPr>
              <a:t> = EQUATORIAL FOREST</a:t>
            </a:r>
          </a:p>
          <a:p>
            <a:pPr>
              <a:spcBef>
                <a:spcPts val="300"/>
              </a:spcBef>
            </a:pPr>
            <a:r>
              <a:rPr lang="nl-BE" sz="1800" dirty="0" err="1" smtClean="0"/>
              <a:t>Find</a:t>
            </a:r>
            <a:r>
              <a:rPr lang="nl-BE" sz="1800" dirty="0" smtClean="0"/>
              <a:t> all </a:t>
            </a:r>
            <a:r>
              <a:rPr lang="nl-BE" sz="1800" dirty="0" err="1" smtClean="0"/>
              <a:t>local</a:t>
            </a:r>
            <a:r>
              <a:rPr lang="nl-BE" sz="1800" dirty="0" smtClean="0"/>
              <a:t> maxima (</a:t>
            </a:r>
            <a:r>
              <a:rPr lang="nl-BE" sz="1800" dirty="0" err="1" smtClean="0"/>
              <a:t>seasons</a:t>
            </a:r>
            <a:r>
              <a:rPr lang="nl-BE" sz="1800" dirty="0" smtClean="0"/>
              <a:t>) &amp; Prune </a:t>
            </a:r>
            <a:r>
              <a:rPr lang="nl-BE" sz="1800" dirty="0" err="1" smtClean="0"/>
              <a:t>them</a:t>
            </a:r>
            <a:r>
              <a:rPr lang="nl-BE" sz="1800" dirty="0" smtClean="0"/>
              <a:t> </a:t>
            </a:r>
            <a:r>
              <a:rPr lang="nl-BE" sz="1800" dirty="0" err="1" smtClean="0"/>
              <a:t>iteratively</a:t>
            </a:r>
            <a:r>
              <a:rPr lang="nl-BE" sz="1800" dirty="0" smtClean="0"/>
              <a:t> </a:t>
            </a:r>
            <a:r>
              <a:rPr lang="nl-BE" sz="1800" dirty="0" err="1" smtClean="0"/>
              <a:t>until</a:t>
            </a:r>
            <a:r>
              <a:rPr lang="nl-BE" sz="1800" dirty="0" smtClean="0"/>
              <a:t> at most 2 </a:t>
            </a:r>
            <a:r>
              <a:rPr lang="nl-BE" sz="1800" dirty="0" err="1" smtClean="0"/>
              <a:t>remain</a:t>
            </a:r>
            <a:r>
              <a:rPr lang="nl-BE" sz="1800" dirty="0" smtClean="0"/>
              <a:t> per </a:t>
            </a:r>
            <a:r>
              <a:rPr lang="nl-BE" sz="1800" dirty="0" err="1" smtClean="0"/>
              <a:t>year</a:t>
            </a:r>
            <a:r>
              <a:rPr lang="nl-BE" sz="1800" dirty="0" smtClean="0"/>
              <a:t>:</a:t>
            </a:r>
          </a:p>
          <a:p>
            <a:pPr lvl="1">
              <a:spcBef>
                <a:spcPts val="0"/>
              </a:spcBef>
            </a:pPr>
            <a:r>
              <a:rPr lang="nl-BE" sz="1600" dirty="0" err="1" smtClean="0"/>
              <a:t>Slope</a:t>
            </a:r>
            <a:r>
              <a:rPr lang="nl-BE" sz="1600" dirty="0" smtClean="0"/>
              <a:t> of MIN</a:t>
            </a:r>
            <a:r>
              <a:rPr lang="nl-BE" sz="1600" dirty="0" smtClean="0">
                <a:sym typeface="Symbol"/>
              </a:rPr>
              <a:t>-MAX (</a:t>
            </a:r>
            <a:r>
              <a:rPr lang="nl-BE" sz="1600" dirty="0" err="1" smtClean="0">
                <a:sym typeface="Symbol"/>
              </a:rPr>
              <a:t>or</a:t>
            </a:r>
            <a:r>
              <a:rPr lang="nl-BE" sz="1600" dirty="0" smtClean="0">
                <a:sym typeface="Symbol"/>
              </a:rPr>
              <a:t> MAX-MIN) &lt; T</a:t>
            </a:r>
            <a:r>
              <a:rPr lang="nl-BE" sz="1600" baseline="-25000" dirty="0" smtClean="0">
                <a:sym typeface="Symbol"/>
              </a:rPr>
              <a:t>3</a:t>
            </a:r>
            <a:r>
              <a:rPr lang="nl-BE" sz="1600" dirty="0" smtClean="0">
                <a:sym typeface="Symbol"/>
              </a:rPr>
              <a:t> 	 </a:t>
            </a:r>
            <a:r>
              <a:rPr lang="nl-BE" sz="1600" dirty="0" err="1" smtClean="0">
                <a:sym typeface="Symbol"/>
              </a:rPr>
              <a:t>Remove</a:t>
            </a:r>
            <a:r>
              <a:rPr lang="nl-BE" sz="1600" dirty="0" smtClean="0">
                <a:sym typeface="Symbol"/>
              </a:rPr>
              <a:t> </a:t>
            </a:r>
            <a:r>
              <a:rPr lang="nl-BE" sz="1600" dirty="0" err="1" smtClean="0">
                <a:sym typeface="Symbol"/>
              </a:rPr>
              <a:t>both</a:t>
            </a:r>
            <a:endParaRPr lang="nl-BE" sz="1600" dirty="0" smtClean="0">
              <a:sym typeface="Symbol"/>
            </a:endParaRPr>
          </a:p>
          <a:p>
            <a:pPr lvl="1">
              <a:spcBef>
                <a:spcPts val="0"/>
              </a:spcBef>
            </a:pPr>
            <a:r>
              <a:rPr lang="nl-BE" sz="1600" dirty="0" err="1" smtClean="0">
                <a:sym typeface="Symbol"/>
              </a:rPr>
              <a:t>If</a:t>
            </a:r>
            <a:r>
              <a:rPr lang="nl-BE" sz="1600" dirty="0" smtClean="0">
                <a:sym typeface="Symbol"/>
              </a:rPr>
              <a:t> MAX &lt; T</a:t>
            </a:r>
            <a:r>
              <a:rPr lang="nl-BE" sz="1600" baseline="-25000" dirty="0" smtClean="0">
                <a:sym typeface="Symbol"/>
              </a:rPr>
              <a:t>4</a:t>
            </a:r>
            <a:r>
              <a:rPr lang="nl-BE" sz="1600" dirty="0" smtClean="0">
                <a:sym typeface="Symbol"/>
              </a:rPr>
              <a:t>				 </a:t>
            </a:r>
            <a:r>
              <a:rPr lang="nl-BE" sz="1600" dirty="0" err="1" smtClean="0">
                <a:sym typeface="Symbol"/>
              </a:rPr>
              <a:t>Remove</a:t>
            </a:r>
            <a:r>
              <a:rPr lang="nl-BE" sz="1600" dirty="0" smtClean="0">
                <a:sym typeface="Symbol"/>
              </a:rPr>
              <a:t> MAX + </a:t>
            </a:r>
            <a:r>
              <a:rPr lang="nl-BE" sz="1600" dirty="0" err="1" smtClean="0">
                <a:sym typeface="Symbol"/>
              </a:rPr>
              <a:t>highest</a:t>
            </a:r>
            <a:r>
              <a:rPr lang="nl-BE" sz="1600" dirty="0" smtClean="0">
                <a:sym typeface="Symbol"/>
              </a:rPr>
              <a:t> MIN</a:t>
            </a:r>
          </a:p>
          <a:p>
            <a:pPr lvl="1">
              <a:spcBef>
                <a:spcPts val="0"/>
              </a:spcBef>
            </a:pPr>
            <a:r>
              <a:rPr lang="nl-BE" sz="1600" dirty="0" err="1" smtClean="0">
                <a:sym typeface="Symbol"/>
              </a:rPr>
              <a:t>If</a:t>
            </a:r>
            <a:r>
              <a:rPr lang="nl-BE" sz="1600" dirty="0" smtClean="0">
                <a:sym typeface="Symbol"/>
              </a:rPr>
              <a:t> </a:t>
            </a:r>
            <a:r>
              <a:rPr lang="nl-BE" sz="1600" dirty="0" err="1" smtClean="0">
                <a:sym typeface="Symbol"/>
              </a:rPr>
              <a:t>distance</a:t>
            </a:r>
            <a:r>
              <a:rPr lang="nl-BE" sz="1600" dirty="0" smtClean="0">
                <a:sym typeface="Symbol"/>
              </a:rPr>
              <a:t> MAX1-MAX2 &lt; T</a:t>
            </a:r>
            <a:r>
              <a:rPr lang="nl-BE" sz="1600" baseline="-25000" dirty="0" smtClean="0">
                <a:sym typeface="Symbol"/>
              </a:rPr>
              <a:t>5</a:t>
            </a:r>
            <a:r>
              <a:rPr lang="nl-BE" sz="1600" dirty="0" smtClean="0">
                <a:sym typeface="Symbol"/>
              </a:rPr>
              <a:t>		 </a:t>
            </a:r>
            <a:r>
              <a:rPr lang="nl-BE" sz="1600" dirty="0" err="1" smtClean="0">
                <a:sym typeface="Symbol"/>
              </a:rPr>
              <a:t>Remove</a:t>
            </a:r>
            <a:r>
              <a:rPr lang="nl-BE" sz="1600" dirty="0" smtClean="0">
                <a:sym typeface="Symbol"/>
              </a:rPr>
              <a:t> MIN + </a:t>
            </a:r>
            <a:r>
              <a:rPr lang="nl-BE" sz="1600" dirty="0" err="1" smtClean="0">
                <a:sym typeface="Symbol"/>
              </a:rPr>
              <a:t>lowest</a:t>
            </a:r>
            <a:r>
              <a:rPr lang="nl-BE" sz="1600" dirty="0" smtClean="0">
                <a:sym typeface="Symbol"/>
              </a:rPr>
              <a:t> MAX</a:t>
            </a:r>
          </a:p>
          <a:p>
            <a:pPr lvl="1">
              <a:spcBef>
                <a:spcPts val="0"/>
              </a:spcBef>
            </a:pPr>
            <a:r>
              <a:rPr lang="nl-BE" sz="1600" dirty="0" smtClean="0">
                <a:sym typeface="Symbol"/>
              </a:rPr>
              <a:t>Etc.</a:t>
            </a:r>
            <a:endParaRPr lang="nl-BE" sz="1600" dirty="0" smtClean="0"/>
          </a:p>
          <a:p>
            <a:pPr>
              <a:spcBef>
                <a:spcPts val="300"/>
              </a:spcBef>
            </a:pPr>
            <a:r>
              <a:rPr lang="nl-BE" sz="1800" dirty="0" smtClean="0"/>
              <a:t>NB:	A </a:t>
            </a:r>
            <a:r>
              <a:rPr lang="nl-BE" sz="1800" dirty="0" err="1" smtClean="0"/>
              <a:t>season</a:t>
            </a:r>
            <a:r>
              <a:rPr lang="nl-BE" sz="1800" dirty="0" smtClean="0"/>
              <a:t> </a:t>
            </a:r>
            <a:r>
              <a:rPr lang="nl-BE" sz="1800" dirty="0" err="1" smtClean="0"/>
              <a:t>belongs</a:t>
            </a:r>
            <a:r>
              <a:rPr lang="nl-BE" sz="1800" dirty="0" smtClean="0"/>
              <a:t> to </a:t>
            </a:r>
            <a:r>
              <a:rPr lang="nl-BE" sz="1800" dirty="0" err="1" smtClean="0"/>
              <a:t>year</a:t>
            </a:r>
            <a:r>
              <a:rPr lang="nl-BE" sz="1800" dirty="0" smtClean="0"/>
              <a:t> </a:t>
            </a:r>
            <a:r>
              <a:rPr lang="nl-BE" sz="1800" i="1" dirty="0" smtClean="0"/>
              <a:t>n</a:t>
            </a:r>
            <a:r>
              <a:rPr lang="nl-BE" sz="1800" dirty="0" smtClean="0"/>
              <a:t>, </a:t>
            </a:r>
            <a:r>
              <a:rPr lang="nl-BE" sz="1800" dirty="0" err="1" smtClean="0"/>
              <a:t>if</a:t>
            </a:r>
            <a:r>
              <a:rPr lang="nl-BE" sz="1800" dirty="0" smtClean="0"/>
              <a:t> </a:t>
            </a:r>
            <a:r>
              <a:rPr lang="nl-BE" sz="1800" dirty="0" err="1" smtClean="0"/>
              <a:t>its</a:t>
            </a:r>
            <a:r>
              <a:rPr lang="nl-BE" sz="1800" dirty="0" smtClean="0"/>
              <a:t> MAX </a:t>
            </a:r>
            <a:r>
              <a:rPr lang="nl-BE" sz="1800" dirty="0" err="1" smtClean="0"/>
              <a:t>falls</a:t>
            </a:r>
            <a:r>
              <a:rPr lang="nl-BE" sz="1800" dirty="0" smtClean="0"/>
              <a:t> in </a:t>
            </a:r>
            <a:r>
              <a:rPr lang="nl-BE" sz="1800" dirty="0" err="1" smtClean="0"/>
              <a:t>that</a:t>
            </a:r>
            <a:r>
              <a:rPr lang="nl-BE" sz="1800" dirty="0" smtClean="0"/>
              <a:t> </a:t>
            </a:r>
            <a:r>
              <a:rPr lang="nl-BE" sz="1800" dirty="0" err="1" smtClean="0"/>
              <a:t>year</a:t>
            </a:r>
            <a:r>
              <a:rPr lang="nl-BE" sz="1800" dirty="0" smtClean="0"/>
              <a:t>. </a:t>
            </a:r>
          </a:p>
          <a:p>
            <a:pPr>
              <a:spcBef>
                <a:spcPts val="300"/>
              </a:spcBef>
              <a:buNone/>
            </a:pPr>
            <a:r>
              <a:rPr lang="nl-BE" sz="1800" dirty="0" smtClean="0"/>
              <a:t>		</a:t>
            </a:r>
            <a:r>
              <a:rPr lang="nl-BE" sz="1800" dirty="0" err="1" smtClean="0"/>
              <a:t>Corresponding</a:t>
            </a:r>
            <a:r>
              <a:rPr lang="nl-BE" sz="1800" dirty="0" smtClean="0"/>
              <a:t> SOS </a:t>
            </a:r>
            <a:r>
              <a:rPr lang="nl-BE" sz="1800" dirty="0" err="1" smtClean="0"/>
              <a:t>may</a:t>
            </a:r>
            <a:r>
              <a:rPr lang="nl-BE" sz="1800" dirty="0" smtClean="0"/>
              <a:t> </a:t>
            </a:r>
            <a:r>
              <a:rPr lang="nl-BE" sz="1800" dirty="0" err="1" smtClean="0"/>
              <a:t>be</a:t>
            </a:r>
            <a:r>
              <a:rPr lang="nl-BE" sz="1800" dirty="0" smtClean="0"/>
              <a:t> in </a:t>
            </a:r>
            <a:r>
              <a:rPr lang="nl-BE" sz="1800" dirty="0" err="1" smtClean="0"/>
              <a:t>previous</a:t>
            </a:r>
            <a:r>
              <a:rPr lang="nl-BE" sz="1800" dirty="0" smtClean="0"/>
              <a:t> </a:t>
            </a:r>
            <a:r>
              <a:rPr lang="nl-BE" sz="1800" dirty="0" err="1" smtClean="0"/>
              <a:t>year</a:t>
            </a:r>
            <a:r>
              <a:rPr lang="nl-BE" sz="1800" dirty="0" smtClean="0"/>
              <a:t>, SOS in </a:t>
            </a:r>
            <a:r>
              <a:rPr lang="nl-BE" sz="1800" dirty="0" err="1" smtClean="0"/>
              <a:t>following</a:t>
            </a:r>
            <a:r>
              <a:rPr lang="nl-BE" sz="1800" dirty="0" smtClean="0"/>
              <a:t> </a:t>
            </a:r>
            <a:r>
              <a:rPr lang="nl-BE" sz="1800" dirty="0" err="1" smtClean="0"/>
              <a:t>year</a:t>
            </a:r>
            <a:r>
              <a:rPr lang="nl-BE" sz="1800" dirty="0" smtClean="0"/>
              <a:t>.</a:t>
            </a:r>
          </a:p>
          <a:p>
            <a:pPr>
              <a:spcBef>
                <a:spcPts val="300"/>
              </a:spcBef>
              <a:buNone/>
            </a:pPr>
            <a:r>
              <a:rPr lang="nl-BE" sz="1800" dirty="0" smtClean="0"/>
              <a:t>		</a:t>
            </a:r>
            <a:r>
              <a:rPr lang="nl-BE" sz="1800" dirty="0" err="1" smtClean="0"/>
              <a:t>If</a:t>
            </a:r>
            <a:r>
              <a:rPr lang="nl-BE" sz="1800" dirty="0" smtClean="0"/>
              <a:t> </a:t>
            </a:r>
            <a:r>
              <a:rPr lang="nl-BE" sz="1800" dirty="0" err="1" smtClean="0"/>
              <a:t>two</a:t>
            </a:r>
            <a:r>
              <a:rPr lang="nl-BE" sz="1800" dirty="0" smtClean="0"/>
              <a:t> </a:t>
            </a:r>
            <a:r>
              <a:rPr lang="nl-BE" sz="1800" dirty="0" err="1" smtClean="0"/>
              <a:t>seasons</a:t>
            </a:r>
            <a:r>
              <a:rPr lang="nl-BE" sz="1800" dirty="0" smtClean="0"/>
              <a:t> </a:t>
            </a:r>
            <a:r>
              <a:rPr lang="nl-BE" sz="1800" dirty="0" smtClean="0">
                <a:sym typeface="Symbol"/>
              </a:rPr>
              <a:t> SOS/EOS</a:t>
            </a:r>
            <a:r>
              <a:rPr lang="nl-BE" sz="1800" baseline="-25000" dirty="0" smtClean="0">
                <a:sym typeface="Symbol"/>
              </a:rPr>
              <a:t>1</a:t>
            </a:r>
            <a:r>
              <a:rPr lang="nl-BE" sz="1800" dirty="0" smtClean="0">
                <a:sym typeface="Symbol"/>
              </a:rPr>
              <a:t> </a:t>
            </a:r>
            <a:r>
              <a:rPr lang="nl-BE" sz="1800" dirty="0" err="1" smtClean="0">
                <a:sym typeface="Symbol"/>
              </a:rPr>
              <a:t>refer</a:t>
            </a:r>
            <a:r>
              <a:rPr lang="nl-BE" sz="1800" dirty="0" smtClean="0">
                <a:sym typeface="Symbol"/>
              </a:rPr>
              <a:t> to FIRST maximum, SOS/EOS</a:t>
            </a:r>
            <a:r>
              <a:rPr lang="nl-BE" sz="1800" baseline="-25000" dirty="0" smtClean="0">
                <a:sym typeface="Symbol"/>
              </a:rPr>
              <a:t>2</a:t>
            </a:r>
            <a:r>
              <a:rPr lang="nl-BE" sz="1800" dirty="0" smtClean="0">
                <a:sym typeface="Symbol"/>
              </a:rPr>
              <a:t> to the LAST </a:t>
            </a:r>
            <a:r>
              <a:rPr lang="nl-BE" sz="1800" dirty="0" err="1" smtClean="0">
                <a:sym typeface="Symbol"/>
              </a:rPr>
              <a:t>one</a:t>
            </a:r>
            <a:r>
              <a:rPr lang="nl-BE" sz="1800" dirty="0" smtClean="0">
                <a:sym typeface="Symbol"/>
              </a:rPr>
              <a:t>.</a:t>
            </a:r>
            <a:endParaRPr lang="nl-BE" sz="1800" dirty="0" smtClean="0"/>
          </a:p>
          <a:p>
            <a:pPr>
              <a:spcBef>
                <a:spcPts val="300"/>
              </a:spcBef>
            </a:pPr>
            <a:r>
              <a:rPr lang="nl-BE" sz="1800" dirty="0" err="1" smtClean="0"/>
              <a:t>Define</a:t>
            </a:r>
            <a:r>
              <a:rPr lang="nl-BE" sz="1800" dirty="0" smtClean="0"/>
              <a:t> SOS/EOS </a:t>
            </a:r>
            <a:r>
              <a:rPr lang="nl-BE" sz="1800" dirty="0" err="1" smtClean="0"/>
              <a:t>for</a:t>
            </a:r>
            <a:r>
              <a:rPr lang="nl-BE" sz="1800" dirty="0" smtClean="0"/>
              <a:t> the 1 </a:t>
            </a:r>
            <a:r>
              <a:rPr lang="nl-BE" sz="1800" dirty="0" err="1" smtClean="0"/>
              <a:t>or</a:t>
            </a:r>
            <a:r>
              <a:rPr lang="nl-BE" sz="1800" dirty="0" smtClean="0"/>
              <a:t> 2 </a:t>
            </a:r>
            <a:r>
              <a:rPr lang="nl-BE" sz="1800" dirty="0" err="1" smtClean="0"/>
              <a:t>seasons</a:t>
            </a:r>
            <a:r>
              <a:rPr lang="nl-BE" sz="1800" dirty="0" smtClean="0"/>
              <a:t> in </a:t>
            </a:r>
            <a:r>
              <a:rPr lang="nl-BE" sz="1800" dirty="0" err="1" smtClean="0"/>
              <a:t>central</a:t>
            </a:r>
            <a:r>
              <a:rPr lang="nl-BE" sz="1800" dirty="0" smtClean="0"/>
              <a:t>/target </a:t>
            </a:r>
            <a:r>
              <a:rPr lang="nl-BE" sz="1800" dirty="0" err="1" smtClean="0"/>
              <a:t>year</a:t>
            </a:r>
            <a:r>
              <a:rPr lang="nl-BE" sz="1800" dirty="0" smtClean="0"/>
              <a:t>: </a:t>
            </a:r>
          </a:p>
          <a:p>
            <a:pPr lvl="1">
              <a:spcBef>
                <a:spcPts val="300"/>
              </a:spcBef>
            </a:pPr>
            <a:r>
              <a:rPr lang="nl-BE" sz="1400" dirty="0" smtClean="0"/>
              <a:t>SOS = Last </a:t>
            </a:r>
            <a:r>
              <a:rPr lang="nl-BE" sz="1400" dirty="0" err="1" smtClean="0"/>
              <a:t>dekad</a:t>
            </a:r>
            <a:r>
              <a:rPr lang="nl-BE" sz="1400" dirty="0" smtClean="0"/>
              <a:t>,  </a:t>
            </a:r>
            <a:r>
              <a:rPr lang="nl-BE" sz="1400" dirty="0" err="1" smtClean="0"/>
              <a:t>between</a:t>
            </a:r>
            <a:r>
              <a:rPr lang="nl-BE" sz="1400" dirty="0" smtClean="0"/>
              <a:t> MIN and MAX, </a:t>
            </a:r>
            <a:r>
              <a:rPr lang="nl-BE" sz="1400" dirty="0" err="1" smtClean="0"/>
              <a:t>when</a:t>
            </a:r>
            <a:r>
              <a:rPr lang="nl-BE" sz="1400" dirty="0" smtClean="0"/>
              <a:t> </a:t>
            </a:r>
            <a:r>
              <a:rPr lang="nl-BE" sz="1400" dirty="0" err="1" smtClean="0"/>
              <a:t>rising</a:t>
            </a:r>
            <a:r>
              <a:rPr lang="nl-BE" sz="1400" dirty="0" smtClean="0"/>
              <a:t>           </a:t>
            </a:r>
            <a:r>
              <a:rPr lang="nl-BE" sz="1400" dirty="0" err="1" smtClean="0"/>
              <a:t>profile</a:t>
            </a:r>
            <a:r>
              <a:rPr lang="nl-BE" sz="1400" dirty="0" smtClean="0"/>
              <a:t> </a:t>
            </a:r>
            <a:r>
              <a:rPr lang="nl-BE" sz="1400" dirty="0" err="1" smtClean="0"/>
              <a:t>cuts</a:t>
            </a:r>
            <a:r>
              <a:rPr lang="nl-BE" sz="1400" dirty="0" smtClean="0"/>
              <a:t> </a:t>
            </a:r>
            <a:r>
              <a:rPr lang="nl-BE" sz="1400" dirty="0" err="1" smtClean="0"/>
              <a:t>value</a:t>
            </a:r>
            <a:r>
              <a:rPr lang="nl-BE" sz="1400" dirty="0" smtClean="0"/>
              <a:t>:  MIN + T</a:t>
            </a:r>
            <a:r>
              <a:rPr lang="nl-BE" sz="1400" baseline="-25000" dirty="0" smtClean="0"/>
              <a:t>6</a:t>
            </a:r>
            <a:r>
              <a:rPr lang="nl-BE" sz="1400" dirty="0" smtClean="0"/>
              <a:t>(MAX-MIN).</a:t>
            </a:r>
          </a:p>
          <a:p>
            <a:pPr lvl="1">
              <a:spcBef>
                <a:spcPts val="300"/>
              </a:spcBef>
            </a:pPr>
            <a:r>
              <a:rPr lang="nl-BE" sz="1400" dirty="0" smtClean="0"/>
              <a:t>EOS = First </a:t>
            </a:r>
            <a:r>
              <a:rPr lang="nl-BE" sz="1400" dirty="0" err="1" smtClean="0"/>
              <a:t>dekad</a:t>
            </a:r>
            <a:r>
              <a:rPr lang="nl-BE" sz="1400" dirty="0" smtClean="0"/>
              <a:t>, </a:t>
            </a:r>
            <a:r>
              <a:rPr lang="nl-BE" sz="1400" dirty="0" err="1" smtClean="0"/>
              <a:t>between</a:t>
            </a:r>
            <a:r>
              <a:rPr lang="nl-BE" sz="1400" dirty="0" smtClean="0"/>
              <a:t> MAX and MIN, </a:t>
            </a:r>
            <a:r>
              <a:rPr lang="nl-BE" sz="1400" dirty="0" err="1" smtClean="0"/>
              <a:t>when</a:t>
            </a:r>
            <a:r>
              <a:rPr lang="nl-BE" sz="1400" dirty="0" smtClean="0"/>
              <a:t> </a:t>
            </a:r>
            <a:r>
              <a:rPr lang="nl-BE" sz="1400" dirty="0" err="1" smtClean="0"/>
              <a:t>descending</a:t>
            </a:r>
            <a:r>
              <a:rPr lang="nl-BE" sz="1400" dirty="0" smtClean="0"/>
              <a:t> </a:t>
            </a:r>
            <a:r>
              <a:rPr lang="nl-BE" sz="1400" dirty="0" err="1" smtClean="0"/>
              <a:t>profile</a:t>
            </a:r>
            <a:r>
              <a:rPr lang="nl-BE" sz="1400" dirty="0" smtClean="0"/>
              <a:t> </a:t>
            </a:r>
            <a:r>
              <a:rPr lang="nl-BE" sz="1400" dirty="0" err="1" smtClean="0"/>
              <a:t>cuts</a:t>
            </a:r>
            <a:r>
              <a:rPr lang="nl-BE" sz="1400" dirty="0" smtClean="0"/>
              <a:t> </a:t>
            </a:r>
            <a:r>
              <a:rPr lang="nl-BE" sz="1400" dirty="0" err="1" smtClean="0"/>
              <a:t>value</a:t>
            </a:r>
            <a:r>
              <a:rPr lang="nl-BE" sz="1400" dirty="0" smtClean="0"/>
              <a:t>:  MIN + T</a:t>
            </a:r>
            <a:r>
              <a:rPr lang="nl-BE" sz="1400" baseline="-25000" dirty="0" smtClean="0"/>
              <a:t>7</a:t>
            </a:r>
            <a:r>
              <a:rPr lang="nl-BE" sz="1400" dirty="0" smtClean="0"/>
              <a:t>(MAX-MIN).</a:t>
            </a:r>
          </a:p>
          <a:p>
            <a:pPr marL="342900" lvl="1" indent="-3429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1800" dirty="0" smtClean="0"/>
              <a:t>NB: 	For ASIS, </a:t>
            </a:r>
            <a:r>
              <a:rPr lang="nl-BE" sz="1800" dirty="0" err="1" smtClean="0"/>
              <a:t>so</a:t>
            </a:r>
            <a:r>
              <a:rPr lang="nl-BE" sz="1800" dirty="0" smtClean="0"/>
              <a:t> </a:t>
            </a:r>
            <a:r>
              <a:rPr lang="nl-BE" sz="1800" dirty="0" err="1" smtClean="0"/>
              <a:t>far</a:t>
            </a:r>
            <a:r>
              <a:rPr lang="nl-BE" sz="1800" dirty="0" smtClean="0"/>
              <a:t>: T</a:t>
            </a:r>
            <a:r>
              <a:rPr lang="nl-BE" sz="1800" baseline="-25000" dirty="0" smtClean="0"/>
              <a:t>6</a:t>
            </a:r>
            <a:r>
              <a:rPr lang="nl-BE" sz="1800" dirty="0" smtClean="0"/>
              <a:t>=0.25 and T</a:t>
            </a:r>
            <a:r>
              <a:rPr lang="nl-BE" sz="1800" baseline="-25000" dirty="0" smtClean="0"/>
              <a:t>7</a:t>
            </a:r>
            <a:r>
              <a:rPr lang="nl-BE" sz="1800" dirty="0" smtClean="0"/>
              <a:t>=0.25.</a:t>
            </a:r>
            <a:endParaRPr lang="nl-BE" sz="1400" dirty="0" smtClean="0"/>
          </a:p>
          <a:p>
            <a:pPr marL="342900" lvl="1" indent="-342900">
              <a:spcBef>
                <a:spcPts val="300"/>
              </a:spcBef>
              <a:buNone/>
            </a:pPr>
            <a:r>
              <a:rPr lang="nl-BE" sz="1800" dirty="0" smtClean="0"/>
              <a:t>		T</a:t>
            </a:r>
            <a:r>
              <a:rPr lang="nl-BE" sz="1800" baseline="-25000" dirty="0" smtClean="0"/>
              <a:t>7</a:t>
            </a:r>
            <a:r>
              <a:rPr lang="nl-BE" sz="1800" dirty="0" smtClean="0"/>
              <a:t>=0.25 </a:t>
            </a:r>
            <a:r>
              <a:rPr lang="nl-BE" sz="1800" dirty="0" err="1" smtClean="0"/>
              <a:t>might</a:t>
            </a:r>
            <a:r>
              <a:rPr lang="nl-BE" sz="1800" dirty="0" smtClean="0"/>
              <a:t> </a:t>
            </a:r>
            <a:r>
              <a:rPr lang="nl-BE" sz="1800" dirty="0" err="1" smtClean="0"/>
              <a:t>compensate</a:t>
            </a:r>
            <a:r>
              <a:rPr lang="nl-BE" sz="1800" dirty="0" smtClean="0"/>
              <a:t> </a:t>
            </a:r>
            <a:r>
              <a:rPr lang="nl-BE" sz="1800" dirty="0" err="1" smtClean="0"/>
              <a:t>for</a:t>
            </a:r>
            <a:r>
              <a:rPr lang="nl-BE" sz="1800" dirty="0" smtClean="0"/>
              <a:t> the </a:t>
            </a:r>
            <a:r>
              <a:rPr lang="nl-BE" sz="1800" dirty="0" err="1" smtClean="0"/>
              <a:t>fact</a:t>
            </a:r>
            <a:r>
              <a:rPr lang="nl-BE" sz="1800" dirty="0" smtClean="0"/>
              <a:t> </a:t>
            </a:r>
            <a:r>
              <a:rPr lang="nl-BE" sz="1800" dirty="0" err="1" smtClean="0"/>
              <a:t>that</a:t>
            </a:r>
            <a:r>
              <a:rPr lang="nl-BE" sz="1800" dirty="0" smtClean="0"/>
              <a:t> we do </a:t>
            </a:r>
            <a:r>
              <a:rPr lang="nl-BE" sz="1800" dirty="0" err="1" smtClean="0"/>
              <a:t>not</a:t>
            </a:r>
            <a:r>
              <a:rPr lang="nl-BE" sz="1800" dirty="0" smtClean="0"/>
              <a:t> </a:t>
            </a:r>
            <a:r>
              <a:rPr lang="nl-BE" sz="1800" dirty="0" err="1" smtClean="0"/>
              <a:t>use</a:t>
            </a:r>
            <a:r>
              <a:rPr lang="nl-BE" sz="1800" dirty="0" smtClean="0"/>
              <a:t> </a:t>
            </a:r>
            <a:r>
              <a:rPr lang="nl-BE" sz="1800" b="1" i="1" dirty="0" smtClean="0"/>
              <a:t>EGF = EOS – 42 </a:t>
            </a:r>
            <a:r>
              <a:rPr lang="nl-BE" sz="1800" b="1" i="1" dirty="0" err="1" smtClean="0"/>
              <a:t>days</a:t>
            </a:r>
            <a:r>
              <a:rPr lang="nl-BE" sz="1800" dirty="0" smtClean="0"/>
              <a:t>.</a:t>
            </a:r>
          </a:p>
        </p:txBody>
      </p:sp>
      <p:pic>
        <p:nvPicPr>
          <p:cNvPr id="9218" name="Picture 2" descr="C:\GLIMPSE\B\MO3feno\Plot\SAHE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0"/>
            <a:ext cx="4211960" cy="18936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57200" y="116632"/>
          <a:ext cx="8435280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95536" y="836712"/>
            <a:ext cx="3960440" cy="5515356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dirty="0" err="1" smtClean="0"/>
              <a:t>Glimpse</a:t>
            </a:r>
            <a:endParaRPr lang="nl-BE" dirty="0" smtClean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 smtClean="0"/>
          </a:p>
          <a:p>
            <a:pPr>
              <a:buNone/>
            </a:pPr>
            <a:endParaRPr lang="nl-BE" dirty="0" smtClean="0"/>
          </a:p>
          <a:p>
            <a:pPr>
              <a:spcBef>
                <a:spcPts val="1200"/>
              </a:spcBef>
            </a:pPr>
            <a:r>
              <a:rPr lang="nl-BE" sz="2000" dirty="0" smtClean="0"/>
              <a:t>DOS </a:t>
            </a:r>
            <a:r>
              <a:rPr lang="nl-BE" sz="2000" dirty="0" err="1" smtClean="0"/>
              <a:t>C-programs</a:t>
            </a:r>
            <a:endParaRPr lang="nl-BE" sz="2000" dirty="0" smtClean="0"/>
          </a:p>
          <a:p>
            <a:pPr>
              <a:spcBef>
                <a:spcPts val="0"/>
              </a:spcBef>
            </a:pPr>
            <a:r>
              <a:rPr lang="nl-BE" sz="2000" dirty="0" err="1" smtClean="0"/>
              <a:t>Command</a:t>
            </a:r>
            <a:r>
              <a:rPr lang="nl-BE" sz="2000" dirty="0" smtClean="0"/>
              <a:t> </a:t>
            </a:r>
            <a:r>
              <a:rPr lang="nl-BE" sz="2000" dirty="0" err="1" smtClean="0"/>
              <a:t>line</a:t>
            </a:r>
            <a:endParaRPr lang="nl-BE" sz="2000" dirty="0" smtClean="0"/>
          </a:p>
          <a:p>
            <a:pPr>
              <a:spcBef>
                <a:spcPts val="0"/>
              </a:spcBef>
            </a:pPr>
            <a:r>
              <a:rPr lang="nl-BE" sz="2000" dirty="0" smtClean="0"/>
              <a:t>Complex </a:t>
            </a:r>
            <a:r>
              <a:rPr lang="nl-BE" sz="2000" dirty="0" err="1" smtClean="0"/>
              <a:t>chains</a:t>
            </a:r>
            <a:r>
              <a:rPr lang="nl-BE" sz="2000" dirty="0" smtClean="0"/>
              <a:t> via scripts</a:t>
            </a:r>
            <a:br>
              <a:rPr lang="nl-BE" sz="2000" dirty="0" smtClean="0"/>
            </a:br>
            <a:r>
              <a:rPr lang="nl-BE" sz="2000" dirty="0" smtClean="0"/>
              <a:t>(BAT, TCL, Python,…)</a:t>
            </a:r>
          </a:p>
        </p:txBody>
      </p:sp>
      <p:pic>
        <p:nvPicPr>
          <p:cNvPr id="4" name="Picture 3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250" y="1340768"/>
            <a:ext cx="8964488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4644008" y="822995"/>
            <a:ext cx="3960440" cy="551535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3200" dirty="0" smtClean="0">
                <a:latin typeface="+mn-lt"/>
              </a:rPr>
              <a:t>Spirits</a:t>
            </a: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noProof="0" dirty="0" smtClean="0">
                <a:latin typeface="+mn-lt"/>
              </a:rPr>
              <a:t>Windows </a:t>
            </a:r>
            <a:r>
              <a:rPr lang="nl-BE" sz="2000" noProof="0" dirty="0" err="1" smtClean="0">
                <a:latin typeface="+mn-lt"/>
              </a:rPr>
              <a:t>based</a:t>
            </a:r>
            <a:r>
              <a:rPr lang="nl-BE" sz="2000" noProof="0" dirty="0" smtClean="0">
                <a:latin typeface="+mn-lt"/>
              </a:rPr>
              <a:t> GUI</a:t>
            </a:r>
            <a:endParaRPr kumimoji="0" lang="nl-B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dirty="0" err="1" smtClean="0">
                <a:latin typeface="+mn-lt"/>
              </a:rPr>
              <a:t>Glimpse</a:t>
            </a:r>
            <a:r>
              <a:rPr lang="nl-BE" sz="2000" dirty="0" smtClean="0">
                <a:latin typeface="+mn-lt"/>
              </a:rPr>
              <a:t> programs &amp; </a:t>
            </a:r>
            <a:r>
              <a:rPr lang="nl-BE" sz="2000" dirty="0" err="1" smtClean="0">
                <a:latin typeface="+mn-lt"/>
              </a:rPr>
              <a:t>others</a:t>
            </a:r>
            <a:endParaRPr kumimoji="0" lang="nl-B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Database!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Simple</a:t>
            </a:r>
            <a:r>
              <a: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chains</a:t>
            </a:r>
            <a:r>
              <a: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via “User </a:t>
            </a:r>
            <a:r>
              <a:rPr kumimoji="0" lang="nl-BE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Tools</a:t>
            </a:r>
            <a:r>
              <a: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504" y="5229200"/>
            <a:ext cx="8892480" cy="1643527"/>
          </a:xfr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1800" i="1" dirty="0" err="1" smtClean="0"/>
              <a:t>PHENOdat</a:t>
            </a:r>
            <a:r>
              <a:rPr lang="en-GB" sz="1800" i="1" dirty="0" smtClean="0"/>
              <a:t> examples for NDVI of SPOT-VGT of 2003-2005 (108 </a:t>
            </a:r>
            <a:r>
              <a:rPr lang="en-GB" sz="1800" i="1" dirty="0" err="1" smtClean="0"/>
              <a:t>dekads</a:t>
            </a:r>
            <a:r>
              <a:rPr lang="en-GB" sz="1800" i="1" dirty="0" smtClean="0"/>
              <a:t>).</a:t>
            </a:r>
            <a:endParaRPr lang="en-GB" sz="1800" dirty="0" smtClean="0"/>
          </a:p>
          <a:p>
            <a:pPr algn="ctr">
              <a:buNone/>
            </a:pPr>
            <a:r>
              <a:rPr lang="en-GB" sz="1800" i="1" dirty="0" smtClean="0">
                <a:solidFill>
                  <a:srgbClr val="FF0000"/>
                </a:solidFill>
              </a:rPr>
              <a:t>Red=original profile</a:t>
            </a:r>
            <a:r>
              <a:rPr lang="en-GB" sz="1800" i="1" dirty="0" smtClean="0"/>
              <a:t>, </a:t>
            </a:r>
            <a:r>
              <a:rPr lang="en-GB" sz="1800" i="1" dirty="0" smtClean="0">
                <a:solidFill>
                  <a:srgbClr val="00B050"/>
                </a:solidFill>
              </a:rPr>
              <a:t>Green=further smoothed with running mean of length 5</a:t>
            </a:r>
            <a:r>
              <a:rPr lang="en-GB" sz="1800" i="1" dirty="0" smtClean="0"/>
              <a:t>.</a:t>
            </a:r>
            <a:endParaRPr lang="en-GB" sz="1800" dirty="0" smtClean="0"/>
          </a:p>
          <a:p>
            <a:pPr algn="ctr">
              <a:buNone/>
            </a:pPr>
            <a:r>
              <a:rPr lang="en-GB" sz="1800" i="1" dirty="0" smtClean="0">
                <a:solidFill>
                  <a:schemeClr val="bg1"/>
                </a:solidFill>
              </a:rPr>
              <a:t>White circles=original extremes</a:t>
            </a:r>
            <a:r>
              <a:rPr lang="en-GB" sz="1800" i="1" dirty="0" smtClean="0"/>
              <a:t>, </a:t>
            </a:r>
            <a:r>
              <a:rPr lang="en-GB" sz="1800" i="1" dirty="0" smtClean="0">
                <a:solidFill>
                  <a:srgbClr val="FF0000"/>
                </a:solidFill>
              </a:rPr>
              <a:t>Red circles=retained extremes</a:t>
            </a:r>
            <a:r>
              <a:rPr lang="en-GB" sz="1800" i="1" dirty="0" smtClean="0"/>
              <a:t>.</a:t>
            </a:r>
            <a:endParaRPr lang="en-GB" sz="1800" dirty="0" smtClean="0"/>
          </a:p>
          <a:p>
            <a:pPr algn="ctr">
              <a:buNone/>
            </a:pPr>
            <a:r>
              <a:rPr lang="en-GB" sz="1800" i="1" dirty="0" smtClean="0"/>
              <a:t>The </a:t>
            </a:r>
            <a:r>
              <a:rPr lang="en-GB" sz="1800" i="1" dirty="0" smtClean="0">
                <a:solidFill>
                  <a:schemeClr val="bg1"/>
                </a:solidFill>
              </a:rPr>
              <a:t>white squares</a:t>
            </a:r>
            <a:r>
              <a:rPr lang="en-GB" sz="1800" i="1" dirty="0" smtClean="0"/>
              <a:t> and </a:t>
            </a:r>
            <a:r>
              <a:rPr lang="en-GB" sz="1800" i="1" dirty="0" smtClean="0">
                <a:solidFill>
                  <a:schemeClr val="accent2"/>
                </a:solidFill>
              </a:rPr>
              <a:t>purple blocks</a:t>
            </a:r>
            <a:r>
              <a:rPr lang="en-GB" sz="1800" i="1" dirty="0" smtClean="0"/>
              <a:t> indicate the periods from SOS to EOS. </a:t>
            </a:r>
            <a:br>
              <a:rPr lang="en-GB" sz="1800" i="1" dirty="0" smtClean="0"/>
            </a:br>
            <a:r>
              <a:rPr lang="en-GB" sz="1800" i="1" dirty="0" smtClean="0"/>
              <a:t>These are only searched for the target year 2004.</a:t>
            </a:r>
            <a:endParaRPr lang="en-GB" sz="18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lum bright="26000" contrast="48000"/>
          </a:blip>
          <a:srcRect/>
          <a:stretch>
            <a:fillRect/>
          </a:stretch>
        </p:blipFill>
        <p:spPr bwMode="auto">
          <a:xfrm>
            <a:off x="395536" y="705718"/>
            <a:ext cx="8522670" cy="459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 6"/>
          <p:cNvGraphicFramePr/>
          <p:nvPr/>
        </p:nvGraphicFramePr>
        <p:xfrm>
          <a:off x="457200" y="44624"/>
          <a:ext cx="8435280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lum bright="26000" contrast="48000"/>
          </a:blip>
          <a:srcRect/>
          <a:stretch>
            <a:fillRect/>
          </a:stretch>
        </p:blipFill>
        <p:spPr bwMode="auto">
          <a:xfrm>
            <a:off x="611560" y="116632"/>
            <a:ext cx="8129404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67544" y="0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-36512" y="740321"/>
            <a:ext cx="8892480" cy="400110"/>
          </a:xfr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000" i="1" dirty="0" smtClean="0"/>
              <a:t>SOS and EOS of the </a:t>
            </a:r>
            <a:r>
              <a:rPr lang="en-GB" sz="2000" b="1" i="1" u="sng" dirty="0" smtClean="0"/>
              <a:t>first season</a:t>
            </a:r>
            <a:r>
              <a:rPr lang="en-GB" sz="2000" i="1" dirty="0" smtClean="0"/>
              <a:t>, from the long term NDVI averages of SPOT-VGT.</a:t>
            </a:r>
            <a:endParaRPr lang="en-GB" sz="2000" b="1" dirty="0" smtClean="0">
              <a:solidFill>
                <a:srgbClr val="0070C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1292644"/>
            <a:ext cx="6768752" cy="2521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3812924"/>
            <a:ext cx="6768752" cy="249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Diagram 6"/>
          <p:cNvGraphicFramePr/>
          <p:nvPr/>
        </p:nvGraphicFramePr>
        <p:xfrm>
          <a:off x="280095" y="44624"/>
          <a:ext cx="8435280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pic>
        <p:nvPicPr>
          <p:cNvPr id="2050" name="Picture 2" descr="C:\GLIMPSE\B\MO3feno\PALET\DEKADS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088634" y="2276872"/>
            <a:ext cx="2055366" cy="20553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67544" y="0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07504" y="740321"/>
            <a:ext cx="8892480" cy="400110"/>
          </a:xfr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000" i="1" dirty="0" smtClean="0"/>
              <a:t>SOS and EOS of the </a:t>
            </a:r>
            <a:r>
              <a:rPr lang="en-GB" sz="2000" b="1" i="1" u="sng" dirty="0" smtClean="0"/>
              <a:t>second season</a:t>
            </a:r>
            <a:r>
              <a:rPr lang="en-GB" sz="2000" i="1" dirty="0" smtClean="0"/>
              <a:t>, from the long term NDVI averages of SPOT-VGT.</a:t>
            </a:r>
            <a:endParaRPr lang="en-GB" sz="2000" b="1" dirty="0" smtClean="0">
              <a:solidFill>
                <a:srgbClr val="0070C0"/>
              </a:solidFill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280095" y="44624"/>
          <a:ext cx="8435280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 descr="C:\GLIMPSE\B\MO3feno\PALET\DEKADS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88634" y="2276872"/>
            <a:ext cx="2055366" cy="205536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2272" y="1268760"/>
            <a:ext cx="6768000" cy="2478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8554" y="3813423"/>
            <a:ext cx="6768000" cy="246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67544" y="0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520" y="5877272"/>
            <a:ext cx="8892480" cy="769441"/>
          </a:xfr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GB" sz="2000" i="1" dirty="0" smtClean="0"/>
              <a:t>Seasonality Index SI = Ratio of mean NDVI’s in green seasons over total year.</a:t>
            </a:r>
          </a:p>
          <a:p>
            <a:pPr algn="ctr">
              <a:buNone/>
            </a:pPr>
            <a:r>
              <a:rPr lang="nl-BE" sz="2000" i="1" dirty="0" smtClean="0"/>
              <a:t>Black=Low </a:t>
            </a:r>
            <a:r>
              <a:rPr lang="nl-BE" sz="2000" i="1" dirty="0" err="1" smtClean="0"/>
              <a:t>variation</a:t>
            </a:r>
            <a:r>
              <a:rPr lang="nl-BE" sz="2000" i="1" dirty="0" smtClean="0"/>
              <a:t> </a:t>
            </a:r>
            <a:r>
              <a:rPr lang="nl-BE" sz="2000" i="1" dirty="0" smtClean="0">
                <a:sym typeface="Symbol"/>
              </a:rPr>
              <a:t> Green  White=High </a:t>
            </a:r>
            <a:r>
              <a:rPr lang="nl-BE" sz="2000" i="1" dirty="0" err="1" smtClean="0">
                <a:sym typeface="Symbol"/>
              </a:rPr>
              <a:t>variation</a:t>
            </a:r>
            <a:endParaRPr lang="en-GB" sz="2000" dirty="0" smtClean="0"/>
          </a:p>
        </p:txBody>
      </p:sp>
      <p:pic>
        <p:nvPicPr>
          <p:cNvPr id="4" name="Picture 3" descr="C:\GLIMPSE\B\MO3feno\Fig\hyll.pn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1165109"/>
            <a:ext cx="6120765" cy="22257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 descr="C:\GLIMPSE\B\MO3feno\Fig\hysi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59632" y="3692649"/>
            <a:ext cx="6120765" cy="22257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251520" y="771161"/>
            <a:ext cx="8280920" cy="76944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indent="-342900" algn="ctr" fontAlgn="auto">
              <a:spcBef>
                <a:spcPct val="20000"/>
              </a:spcBef>
              <a:spcAft>
                <a:spcPts val="0"/>
              </a:spcAft>
            </a:pPr>
            <a:r>
              <a:rPr lang="en-GB" sz="2000" i="1" dirty="0" smtClean="0"/>
              <a:t>Length in </a:t>
            </a:r>
            <a:r>
              <a:rPr lang="en-GB" sz="2000" i="1" dirty="0" err="1" smtClean="0"/>
              <a:t>dekads</a:t>
            </a:r>
            <a:r>
              <a:rPr lang="en-GB" sz="2000" i="1" dirty="0" smtClean="0"/>
              <a:t> (0-36) of the green seasons (0/1/2).</a:t>
            </a:r>
            <a:endParaRPr lang="en-GB" sz="20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457200" y="44624"/>
          <a:ext cx="8435280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9512" y="612898"/>
            <a:ext cx="8892480" cy="6210931"/>
          </a:xfrm>
        </p:spPr>
        <p:txBody>
          <a:bodyPr wrap="square">
            <a:spAutoFit/>
          </a:bodyPr>
          <a:lstStyle/>
          <a:p>
            <a:r>
              <a:rPr lang="nl-BE" sz="2000" dirty="0" err="1" smtClean="0"/>
              <a:t>Results</a:t>
            </a:r>
            <a:r>
              <a:rPr lang="nl-BE" sz="2000" dirty="0" smtClean="0"/>
              <a:t> </a:t>
            </a:r>
            <a:r>
              <a:rPr lang="nl-BE" sz="2000" dirty="0" err="1" smtClean="0"/>
              <a:t>seem</a:t>
            </a:r>
            <a:r>
              <a:rPr lang="nl-BE" sz="2000" dirty="0" smtClean="0"/>
              <a:t> OK: 	</a:t>
            </a:r>
            <a:r>
              <a:rPr lang="nl-BE" sz="1600" dirty="0" err="1" smtClean="0"/>
              <a:t>Comparison</a:t>
            </a:r>
            <a:r>
              <a:rPr lang="nl-BE" sz="1600" dirty="0" smtClean="0"/>
              <a:t> </a:t>
            </a:r>
            <a:r>
              <a:rPr lang="nl-BE" sz="1600" dirty="0" err="1" smtClean="0"/>
              <a:t>with</a:t>
            </a:r>
            <a:r>
              <a:rPr lang="nl-BE" sz="1600" dirty="0" smtClean="0"/>
              <a:t> </a:t>
            </a:r>
            <a:r>
              <a:rPr lang="nl-BE" sz="1600" dirty="0" err="1" smtClean="0"/>
              <a:t>other</a:t>
            </a:r>
            <a:r>
              <a:rPr lang="nl-BE" sz="1600" dirty="0" smtClean="0"/>
              <a:t> </a:t>
            </a:r>
            <a:r>
              <a:rPr lang="nl-BE" sz="1600" dirty="0" err="1" smtClean="0"/>
              <a:t>sources</a:t>
            </a:r>
            <a:r>
              <a:rPr lang="nl-BE" sz="1600" dirty="0" smtClean="0"/>
              <a:t>, </a:t>
            </a:r>
          </a:p>
          <a:p>
            <a:pPr>
              <a:spcBef>
                <a:spcPts val="0"/>
              </a:spcBef>
              <a:buNone/>
            </a:pPr>
            <a:r>
              <a:rPr lang="nl-BE" sz="1600" dirty="0" smtClean="0"/>
              <a:t>				Tests </a:t>
            </a:r>
            <a:r>
              <a:rPr lang="nl-BE" sz="1600" dirty="0" err="1" smtClean="0"/>
              <a:t>on</a:t>
            </a:r>
            <a:r>
              <a:rPr lang="nl-BE" sz="1600" dirty="0" smtClean="0"/>
              <a:t> </a:t>
            </a:r>
            <a:r>
              <a:rPr lang="nl-BE" sz="1600" dirty="0" err="1" smtClean="0"/>
              <a:t>spatial</a:t>
            </a:r>
            <a:r>
              <a:rPr lang="nl-BE" sz="1600" dirty="0" smtClean="0"/>
              <a:t> &amp; </a:t>
            </a:r>
            <a:r>
              <a:rPr lang="nl-BE" sz="1600" dirty="0" err="1" smtClean="0"/>
              <a:t>multi-annual</a:t>
            </a:r>
            <a:r>
              <a:rPr lang="nl-BE" sz="1600" dirty="0" smtClean="0"/>
              <a:t> </a:t>
            </a:r>
            <a:r>
              <a:rPr lang="nl-BE" sz="1600" dirty="0" err="1" smtClean="0"/>
              <a:t>consistency</a:t>
            </a:r>
            <a:r>
              <a:rPr lang="nl-BE" sz="1600" dirty="0" smtClean="0"/>
              <a:t>.</a:t>
            </a:r>
          </a:p>
          <a:p>
            <a:pPr lvl="0"/>
            <a:r>
              <a:rPr lang="en-GB" sz="2000" dirty="0" smtClean="0"/>
              <a:t>The African ASIS (Rojas</a:t>
            </a:r>
            <a:r>
              <a:rPr lang="en-GB" sz="2000" i="1" dirty="0" smtClean="0"/>
              <a:t> et al.</a:t>
            </a:r>
            <a:r>
              <a:rPr lang="en-GB" sz="2000" dirty="0" smtClean="0"/>
              <a:t>): 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First derive SOS/EOS for all years, per pixel.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Then define multi-annual averages, per pixel.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Finally define mean values of SOS/EOS per administrative region. </a:t>
            </a:r>
          </a:p>
          <a:p>
            <a:pPr lvl="1">
              <a:spcBef>
                <a:spcPts val="0"/>
              </a:spcBef>
            </a:pPr>
            <a:r>
              <a:rPr lang="nl-BE" sz="1600" dirty="0" err="1" smtClean="0"/>
              <a:t>Use</a:t>
            </a:r>
            <a:r>
              <a:rPr lang="nl-BE" sz="1600" dirty="0" smtClean="0"/>
              <a:t> these (</a:t>
            </a:r>
            <a:r>
              <a:rPr lang="nl-BE" sz="1600" dirty="0" err="1" smtClean="0"/>
              <a:t>regionally</a:t>
            </a:r>
            <a:r>
              <a:rPr lang="nl-BE" sz="1600" dirty="0" smtClean="0"/>
              <a:t> and </a:t>
            </a:r>
            <a:r>
              <a:rPr lang="nl-BE" sz="1600" dirty="0" err="1" smtClean="0"/>
              <a:t>multi-annualy</a:t>
            </a:r>
            <a:r>
              <a:rPr lang="nl-BE" sz="1600" dirty="0" smtClean="0"/>
              <a:t>) </a:t>
            </a:r>
            <a:r>
              <a:rPr lang="nl-BE" sz="1600" dirty="0" err="1" smtClean="0"/>
              <a:t>fixed</a:t>
            </a:r>
            <a:r>
              <a:rPr lang="nl-BE" sz="1600" dirty="0" smtClean="0"/>
              <a:t> SOS/EOS </a:t>
            </a:r>
            <a:r>
              <a:rPr lang="nl-BE" sz="1600" dirty="0" err="1" smtClean="0"/>
              <a:t>for</a:t>
            </a:r>
            <a:r>
              <a:rPr lang="nl-BE" sz="1600" dirty="0" smtClean="0"/>
              <a:t> all </a:t>
            </a:r>
            <a:r>
              <a:rPr lang="nl-BE" sz="1600" dirty="0" err="1" smtClean="0"/>
              <a:t>further</a:t>
            </a:r>
            <a:r>
              <a:rPr lang="nl-BE" sz="1600" dirty="0" smtClean="0"/>
              <a:t> </a:t>
            </a:r>
            <a:r>
              <a:rPr lang="nl-BE" sz="1600" dirty="0" err="1" smtClean="0"/>
              <a:t>computations</a:t>
            </a:r>
            <a:r>
              <a:rPr lang="nl-BE" sz="1600" dirty="0" smtClean="0"/>
              <a:t> </a:t>
            </a:r>
            <a:r>
              <a:rPr lang="nl-BE" sz="1600" dirty="0" smtClean="0"/>
              <a:t>(</a:t>
            </a:r>
            <a:r>
              <a:rPr lang="nl-BE" sz="1600" dirty="0" smtClean="0">
                <a:sym typeface="Symbol"/>
              </a:rPr>
              <a:t>µ</a:t>
            </a:r>
            <a:r>
              <a:rPr lang="nl-BE" sz="1600" baseline="-25000" dirty="0" smtClean="0">
                <a:sym typeface="Symbol"/>
              </a:rPr>
              <a:t>VHI</a:t>
            </a:r>
            <a:r>
              <a:rPr lang="nl-BE" sz="1600" dirty="0" smtClean="0">
                <a:sym typeface="Symbol"/>
              </a:rPr>
              <a:t>,…)</a:t>
            </a:r>
            <a:endParaRPr lang="en-GB" sz="1600" dirty="0" smtClean="0"/>
          </a:p>
          <a:p>
            <a:r>
              <a:rPr lang="nl-BE" sz="2000" dirty="0" err="1" smtClean="0"/>
              <a:t>But</a:t>
            </a:r>
            <a:r>
              <a:rPr lang="nl-BE" sz="2000" dirty="0" smtClean="0"/>
              <a:t> SOS/EOS are “</a:t>
            </a:r>
            <a:r>
              <a:rPr lang="nl-BE" sz="2000" dirty="0" err="1" smtClean="0"/>
              <a:t>circular</a:t>
            </a:r>
            <a:r>
              <a:rPr lang="nl-BE" sz="2000" dirty="0" smtClean="0"/>
              <a:t> variables” </a:t>
            </a:r>
            <a:r>
              <a:rPr lang="nl-BE" sz="2000" dirty="0" smtClean="0">
                <a:sym typeface="Symbol"/>
              </a:rPr>
              <a:t> </a:t>
            </a:r>
            <a:r>
              <a:rPr lang="nl-BE" sz="2000" dirty="0" err="1" smtClean="0">
                <a:sym typeface="Symbol"/>
              </a:rPr>
              <a:t>Computational</a:t>
            </a:r>
            <a:r>
              <a:rPr lang="nl-BE" sz="2000" dirty="0" smtClean="0">
                <a:sym typeface="Symbol"/>
              </a:rPr>
              <a:t> </a:t>
            </a:r>
            <a:r>
              <a:rPr lang="nl-BE" sz="2000" dirty="0" err="1" smtClean="0">
                <a:sym typeface="Symbol"/>
              </a:rPr>
              <a:t>problems</a:t>
            </a:r>
            <a:endParaRPr lang="nl-BE" sz="2000" dirty="0" smtClean="0">
              <a:sym typeface="Symbol"/>
            </a:endParaRPr>
          </a:p>
          <a:p>
            <a:pPr lvl="1">
              <a:spcBef>
                <a:spcPts val="0"/>
              </a:spcBef>
            </a:pPr>
            <a:r>
              <a:rPr lang="nl-BE" sz="1600" dirty="0" err="1" smtClean="0">
                <a:sym typeface="Symbol"/>
              </a:rPr>
              <a:t>Taking</a:t>
            </a:r>
            <a:r>
              <a:rPr lang="nl-BE" sz="1600" dirty="0" smtClean="0">
                <a:sym typeface="Symbol"/>
              </a:rPr>
              <a:t> the </a:t>
            </a:r>
            <a:r>
              <a:rPr lang="nl-BE" sz="1600" dirty="0" err="1" smtClean="0">
                <a:sym typeface="Symbol"/>
              </a:rPr>
              <a:t>simple</a:t>
            </a:r>
            <a:r>
              <a:rPr lang="nl-BE" sz="1600" dirty="0" smtClean="0">
                <a:sym typeface="Symbol"/>
              </a:rPr>
              <a:t> (</a:t>
            </a:r>
            <a:r>
              <a:rPr lang="nl-BE" sz="1600" dirty="0" err="1" smtClean="0">
                <a:sym typeface="Symbol"/>
              </a:rPr>
              <a:t>spatial</a:t>
            </a:r>
            <a:r>
              <a:rPr lang="nl-BE" sz="1600" dirty="0" smtClean="0">
                <a:sym typeface="Symbol"/>
              </a:rPr>
              <a:t>/</a:t>
            </a:r>
            <a:r>
              <a:rPr lang="nl-BE" sz="1600" dirty="0" err="1" smtClean="0">
                <a:sym typeface="Symbol"/>
              </a:rPr>
              <a:t>multi-annual</a:t>
            </a:r>
            <a:r>
              <a:rPr lang="nl-BE" sz="1600" dirty="0" smtClean="0">
                <a:sym typeface="Symbol"/>
              </a:rPr>
              <a:t>) </a:t>
            </a:r>
            <a:r>
              <a:rPr lang="nl-BE" sz="1600" dirty="0" err="1" smtClean="0">
                <a:sym typeface="Symbol"/>
              </a:rPr>
              <a:t>mean</a:t>
            </a:r>
            <a:r>
              <a:rPr lang="nl-BE" sz="1600" dirty="0" smtClean="0">
                <a:sym typeface="Symbol"/>
              </a:rPr>
              <a:t> is wrong (</a:t>
            </a:r>
            <a:r>
              <a:rPr lang="nl-BE" sz="1600" dirty="0" err="1" smtClean="0">
                <a:sym typeface="Symbol"/>
              </a:rPr>
              <a:t>mean</a:t>
            </a:r>
            <a:r>
              <a:rPr lang="nl-BE" sz="1600" dirty="0" smtClean="0">
                <a:sym typeface="Symbol"/>
              </a:rPr>
              <a:t> of Jan/</a:t>
            </a:r>
            <a:r>
              <a:rPr lang="nl-BE" sz="1600" dirty="0" err="1" smtClean="0">
                <a:sym typeface="Symbol"/>
              </a:rPr>
              <a:t>Dec</a:t>
            </a:r>
            <a:r>
              <a:rPr lang="nl-BE" sz="1600" dirty="0" smtClean="0">
                <a:sym typeface="Symbol"/>
              </a:rPr>
              <a:t>=</a:t>
            </a:r>
            <a:r>
              <a:rPr lang="nl-BE" sz="1600" dirty="0" err="1" smtClean="0">
                <a:sym typeface="Symbol"/>
              </a:rPr>
              <a:t>June-July</a:t>
            </a:r>
            <a:r>
              <a:rPr lang="nl-BE" sz="1600" dirty="0" smtClean="0">
                <a:sym typeface="Symbol"/>
              </a:rPr>
              <a:t>).</a:t>
            </a:r>
          </a:p>
          <a:p>
            <a:pPr lvl="1">
              <a:spcBef>
                <a:spcPts val="0"/>
              </a:spcBef>
            </a:pPr>
            <a:r>
              <a:rPr lang="nl-BE" sz="1600" dirty="0" err="1" smtClean="0">
                <a:sym typeface="Symbol"/>
              </a:rPr>
              <a:t>Spatial</a:t>
            </a:r>
            <a:r>
              <a:rPr lang="nl-BE" sz="1600" dirty="0" smtClean="0">
                <a:sym typeface="Symbol"/>
              </a:rPr>
              <a:t> </a:t>
            </a:r>
            <a:r>
              <a:rPr lang="nl-BE" sz="1600" dirty="0" err="1" smtClean="0">
                <a:sym typeface="Symbol"/>
              </a:rPr>
              <a:t>aggregation</a:t>
            </a:r>
            <a:r>
              <a:rPr lang="nl-BE" sz="1600" dirty="0" smtClean="0">
                <a:sym typeface="Symbol"/>
              </a:rPr>
              <a:t>: mode &gt; </a:t>
            </a:r>
            <a:r>
              <a:rPr lang="nl-BE" sz="1600" dirty="0" err="1" smtClean="0">
                <a:sym typeface="Symbol"/>
              </a:rPr>
              <a:t>mean</a:t>
            </a:r>
            <a:r>
              <a:rPr lang="nl-BE" sz="1600" dirty="0" smtClean="0">
                <a:sym typeface="Symbol"/>
              </a:rPr>
              <a:t>.</a:t>
            </a:r>
          </a:p>
          <a:p>
            <a:pPr lvl="1">
              <a:spcBef>
                <a:spcPts val="0"/>
              </a:spcBef>
            </a:pPr>
            <a:r>
              <a:rPr lang="nl-BE" sz="1600" dirty="0" err="1" smtClean="0">
                <a:sym typeface="Symbol"/>
              </a:rPr>
              <a:t>Many</a:t>
            </a:r>
            <a:r>
              <a:rPr lang="nl-BE" sz="1600" dirty="0" smtClean="0">
                <a:sym typeface="Symbol"/>
              </a:rPr>
              <a:t> </a:t>
            </a:r>
            <a:r>
              <a:rPr lang="nl-BE" sz="1600" dirty="0" err="1" smtClean="0">
                <a:sym typeface="Symbol"/>
              </a:rPr>
              <a:t>standard</a:t>
            </a:r>
            <a:r>
              <a:rPr lang="nl-BE" sz="1600" dirty="0" smtClean="0">
                <a:sym typeface="Symbol"/>
              </a:rPr>
              <a:t> programs, </a:t>
            </a:r>
            <a:r>
              <a:rPr lang="nl-BE" sz="1600" dirty="0" err="1" smtClean="0">
                <a:sym typeface="Symbol"/>
              </a:rPr>
              <a:t>developed</a:t>
            </a:r>
            <a:r>
              <a:rPr lang="nl-BE" sz="1600" dirty="0" smtClean="0">
                <a:sym typeface="Symbol"/>
              </a:rPr>
              <a:t> </a:t>
            </a:r>
            <a:r>
              <a:rPr lang="nl-BE" sz="1600" dirty="0" err="1" smtClean="0">
                <a:sym typeface="Symbol"/>
              </a:rPr>
              <a:t>for</a:t>
            </a:r>
            <a:r>
              <a:rPr lang="nl-BE" sz="1600" dirty="0" smtClean="0">
                <a:sym typeface="Symbol"/>
              </a:rPr>
              <a:t> </a:t>
            </a:r>
            <a:r>
              <a:rPr lang="nl-BE" sz="1600" dirty="0" err="1" smtClean="0">
                <a:sym typeface="Symbol"/>
              </a:rPr>
              <a:t>normal</a:t>
            </a:r>
            <a:r>
              <a:rPr lang="nl-BE" sz="1600" dirty="0" smtClean="0">
                <a:sym typeface="Symbol"/>
              </a:rPr>
              <a:t> cases, </a:t>
            </a:r>
            <a:r>
              <a:rPr lang="nl-BE" sz="1600" dirty="0" err="1" smtClean="0">
                <a:sym typeface="Symbol"/>
              </a:rPr>
              <a:t>should</a:t>
            </a:r>
            <a:r>
              <a:rPr lang="nl-BE" sz="1600" dirty="0" smtClean="0">
                <a:sym typeface="Symbol"/>
              </a:rPr>
              <a:t> </a:t>
            </a:r>
            <a:r>
              <a:rPr lang="nl-BE" sz="1600" dirty="0" err="1" smtClean="0">
                <a:sym typeface="Symbol"/>
              </a:rPr>
              <a:t>be</a:t>
            </a:r>
            <a:r>
              <a:rPr lang="nl-BE" sz="1600" dirty="0" smtClean="0">
                <a:sym typeface="Symbol"/>
              </a:rPr>
              <a:t> </a:t>
            </a:r>
            <a:r>
              <a:rPr lang="nl-BE" sz="1600" dirty="0" err="1" smtClean="0">
                <a:sym typeface="Symbol"/>
              </a:rPr>
              <a:t>adapted</a:t>
            </a:r>
            <a:r>
              <a:rPr lang="nl-BE" sz="1600" dirty="0" smtClean="0">
                <a:sym typeface="Symbol"/>
              </a:rPr>
              <a:t>!</a:t>
            </a:r>
            <a:endParaRPr lang="en-GB" sz="1600" dirty="0" smtClean="0"/>
          </a:p>
          <a:p>
            <a:r>
              <a:rPr lang="nl-BE" sz="2000" dirty="0" err="1" smtClean="0"/>
              <a:t>Problems</a:t>
            </a:r>
            <a:r>
              <a:rPr lang="nl-BE" sz="2000" dirty="0" smtClean="0"/>
              <a:t> </a:t>
            </a:r>
            <a:r>
              <a:rPr lang="nl-BE" sz="2000" dirty="0" err="1" smtClean="0"/>
              <a:t>avoided</a:t>
            </a:r>
            <a:r>
              <a:rPr lang="nl-BE" sz="2000" dirty="0" smtClean="0"/>
              <a:t> in </a:t>
            </a:r>
            <a:r>
              <a:rPr lang="nl-BE" sz="2000" dirty="0" err="1" smtClean="0"/>
              <a:t>new</a:t>
            </a:r>
            <a:r>
              <a:rPr lang="nl-BE" sz="2000" dirty="0" smtClean="0"/>
              <a:t> </a:t>
            </a:r>
            <a:r>
              <a:rPr lang="nl-BE" sz="2000" dirty="0" err="1" smtClean="0"/>
              <a:t>global</a:t>
            </a:r>
            <a:r>
              <a:rPr lang="nl-BE" sz="2000" dirty="0" smtClean="0"/>
              <a:t> </a:t>
            </a:r>
            <a:r>
              <a:rPr lang="nl-BE" sz="2000" dirty="0" err="1" smtClean="0"/>
              <a:t>version</a:t>
            </a:r>
            <a:r>
              <a:rPr lang="nl-BE" sz="2000" dirty="0" smtClean="0"/>
              <a:t> of ASIS: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NB: Accounting for multi-annual variations would complicate matters and hamper the inter-annual comparisons, the heart of the system.</a:t>
            </a:r>
          </a:p>
          <a:p>
            <a:pPr lvl="1">
              <a:spcBef>
                <a:spcPts val="0"/>
              </a:spcBef>
            </a:pPr>
            <a:r>
              <a:rPr lang="en-GB" sz="1600" dirty="0" smtClean="0"/>
              <a:t>SOS/EOS defined on LTA NDVI </a:t>
            </a:r>
            <a:r>
              <a:rPr lang="en-GB" sz="1600" dirty="0" smtClean="0">
                <a:sym typeface="Symbol"/>
              </a:rPr>
              <a:t> </a:t>
            </a:r>
            <a:r>
              <a:rPr lang="en-GB" sz="1600" dirty="0" smtClean="0"/>
              <a:t>more stable results </a:t>
            </a:r>
            <a:r>
              <a:rPr lang="en-GB" sz="1600" dirty="0" smtClean="0">
                <a:sym typeface="Symbol"/>
              </a:rPr>
              <a:t> No multi-annual averaging needed.</a:t>
            </a:r>
            <a:endParaRPr lang="en-GB" sz="1600" dirty="0" smtClean="0"/>
          </a:p>
          <a:p>
            <a:pPr lvl="1">
              <a:spcBef>
                <a:spcPts val="0"/>
              </a:spcBef>
            </a:pPr>
            <a:r>
              <a:rPr lang="en-GB" sz="1600" dirty="0" smtClean="0"/>
              <a:t>Compute essential ASIS info </a:t>
            </a:r>
            <a:r>
              <a:rPr lang="en-GB" sz="1600" dirty="0" smtClean="0"/>
              <a:t>(</a:t>
            </a:r>
            <a:r>
              <a:rPr lang="en-GB" sz="1600" dirty="0" smtClean="0">
                <a:sym typeface="Symbol"/>
              </a:rPr>
              <a:t>µ</a:t>
            </a:r>
            <a:r>
              <a:rPr lang="en-GB" sz="1600" baseline="-25000" dirty="0" smtClean="0">
                <a:sym typeface="Symbol"/>
              </a:rPr>
              <a:t>VHI</a:t>
            </a:r>
            <a:r>
              <a:rPr lang="en-GB" sz="1600" dirty="0" smtClean="0">
                <a:sym typeface="Symbol"/>
              </a:rPr>
              <a:t>, etc.) using pixel-based values of SOS/EOS.</a:t>
            </a:r>
          </a:p>
          <a:p>
            <a:pPr lvl="1">
              <a:spcBef>
                <a:spcPts val="0"/>
              </a:spcBef>
            </a:pPr>
            <a:r>
              <a:rPr lang="nl-BE" sz="1600" dirty="0" smtClean="0"/>
              <a:t>These </a:t>
            </a:r>
            <a:r>
              <a:rPr lang="nl-BE" sz="1600" dirty="0" err="1" smtClean="0"/>
              <a:t>ordinal</a:t>
            </a:r>
            <a:r>
              <a:rPr lang="nl-BE" sz="1600" dirty="0" smtClean="0"/>
              <a:t> variables </a:t>
            </a:r>
            <a:r>
              <a:rPr lang="nl-BE" sz="1600" dirty="0" err="1" smtClean="0"/>
              <a:t>can</a:t>
            </a:r>
            <a:r>
              <a:rPr lang="nl-BE" sz="1600" dirty="0" smtClean="0"/>
              <a:t> </a:t>
            </a:r>
            <a:r>
              <a:rPr lang="nl-BE" sz="1600" dirty="0" err="1" smtClean="0"/>
              <a:t>be</a:t>
            </a:r>
            <a:r>
              <a:rPr lang="nl-BE" sz="1600" dirty="0" smtClean="0"/>
              <a:t> </a:t>
            </a:r>
            <a:r>
              <a:rPr lang="nl-BE" sz="1600" dirty="0" err="1" smtClean="0"/>
              <a:t>spatially</a:t>
            </a:r>
            <a:r>
              <a:rPr lang="nl-BE" sz="1600" dirty="0" smtClean="0"/>
              <a:t> </a:t>
            </a:r>
            <a:r>
              <a:rPr lang="nl-BE" sz="1600" dirty="0" err="1" smtClean="0"/>
              <a:t>aggregated</a:t>
            </a:r>
            <a:r>
              <a:rPr lang="nl-BE" sz="1600" dirty="0" smtClean="0"/>
              <a:t> </a:t>
            </a:r>
            <a:r>
              <a:rPr lang="nl-BE" sz="1600" dirty="0" err="1" smtClean="0"/>
              <a:t>with</a:t>
            </a:r>
            <a:r>
              <a:rPr lang="nl-BE" sz="1600" dirty="0" smtClean="0"/>
              <a:t> </a:t>
            </a:r>
            <a:r>
              <a:rPr lang="nl-BE" sz="1600" dirty="0" err="1" smtClean="0"/>
              <a:t>standard</a:t>
            </a:r>
            <a:r>
              <a:rPr lang="nl-BE" sz="1600" dirty="0" smtClean="0"/>
              <a:t> programs (IMG2RUM).</a:t>
            </a:r>
            <a:endParaRPr lang="en-GB" sz="1600" dirty="0" smtClean="0"/>
          </a:p>
          <a:p>
            <a:pPr lvl="1">
              <a:spcBef>
                <a:spcPts val="0"/>
              </a:spcBef>
            </a:pPr>
            <a:r>
              <a:rPr lang="en-GB" sz="1600" dirty="0" smtClean="0"/>
              <a:t>Hence, direct spatial aggregation of SOS/EOS is not needed. </a:t>
            </a:r>
          </a:p>
          <a:p>
            <a:pPr lvl="0"/>
            <a:r>
              <a:rPr lang="nl-BE" sz="2000" dirty="0" err="1" smtClean="0"/>
              <a:t>Remaining</a:t>
            </a:r>
            <a:r>
              <a:rPr lang="nl-BE" sz="2000" dirty="0" smtClean="0"/>
              <a:t> </a:t>
            </a:r>
            <a:r>
              <a:rPr lang="nl-BE" sz="2000" dirty="0" err="1" smtClean="0"/>
              <a:t>questions</a:t>
            </a:r>
            <a:r>
              <a:rPr lang="nl-BE" sz="2000" dirty="0" smtClean="0"/>
              <a:t>:</a:t>
            </a:r>
          </a:p>
          <a:p>
            <a:pPr lvl="1"/>
            <a:r>
              <a:rPr lang="nl-BE" sz="1600" dirty="0" err="1" smtClean="0"/>
              <a:t>Make</a:t>
            </a:r>
            <a:r>
              <a:rPr lang="nl-BE" sz="1600" dirty="0" smtClean="0"/>
              <a:t> 3 output sets: SOS/EOS</a:t>
            </a:r>
            <a:r>
              <a:rPr lang="nl-BE" sz="1600" baseline="-25000" dirty="0" smtClean="0"/>
              <a:t>11</a:t>
            </a:r>
            <a:r>
              <a:rPr lang="nl-BE" sz="1600" dirty="0" smtClean="0"/>
              <a:t> (1 </a:t>
            </a:r>
            <a:r>
              <a:rPr lang="nl-BE" sz="1600" dirty="0" err="1" smtClean="0"/>
              <a:t>season</a:t>
            </a:r>
            <a:r>
              <a:rPr lang="nl-BE" sz="1600" dirty="0" smtClean="0"/>
              <a:t>), SOS/EOS</a:t>
            </a:r>
            <a:r>
              <a:rPr lang="nl-BE" sz="1600" baseline="-25000" dirty="0" smtClean="0"/>
              <a:t>21</a:t>
            </a:r>
            <a:r>
              <a:rPr lang="nl-BE" sz="1600" dirty="0" smtClean="0"/>
              <a:t> (1</a:t>
            </a:r>
            <a:r>
              <a:rPr lang="nl-BE" sz="1600" baseline="30000" dirty="0" smtClean="0"/>
              <a:t>st</a:t>
            </a:r>
            <a:r>
              <a:rPr lang="nl-BE" sz="1600" dirty="0" smtClean="0"/>
              <a:t> of 2 </a:t>
            </a:r>
            <a:r>
              <a:rPr lang="nl-BE" sz="1600" dirty="0" err="1" smtClean="0"/>
              <a:t>seasons</a:t>
            </a:r>
            <a:r>
              <a:rPr lang="nl-BE" sz="1600" dirty="0" smtClean="0"/>
              <a:t>) , SOS/EOS</a:t>
            </a:r>
            <a:r>
              <a:rPr lang="nl-BE" sz="1600" baseline="-25000" dirty="0" smtClean="0"/>
              <a:t>22</a:t>
            </a:r>
            <a:r>
              <a:rPr lang="nl-BE" sz="1600" dirty="0" smtClean="0"/>
              <a:t> (2</a:t>
            </a:r>
            <a:r>
              <a:rPr lang="nl-BE" sz="1600" baseline="30000" dirty="0" smtClean="0"/>
              <a:t>nd</a:t>
            </a:r>
            <a:r>
              <a:rPr lang="nl-BE" sz="1600" dirty="0" smtClean="0"/>
              <a:t>).</a:t>
            </a:r>
          </a:p>
          <a:p>
            <a:pPr lvl="1"/>
            <a:r>
              <a:rPr lang="nl-BE" sz="1600" dirty="0" err="1" smtClean="0"/>
              <a:t>Treat</a:t>
            </a:r>
            <a:r>
              <a:rPr lang="nl-BE" sz="1600" dirty="0" smtClean="0"/>
              <a:t> </a:t>
            </a:r>
            <a:r>
              <a:rPr lang="nl-BE" sz="1600" dirty="0" smtClean="0"/>
              <a:t>these</a:t>
            </a:r>
            <a:r>
              <a:rPr lang="nl-BE" sz="1600" dirty="0" smtClean="0"/>
              <a:t> </a:t>
            </a:r>
            <a:r>
              <a:rPr lang="nl-BE" sz="1600" dirty="0" err="1" smtClean="0"/>
              <a:t>groups</a:t>
            </a:r>
            <a:r>
              <a:rPr lang="nl-BE" sz="1600" dirty="0" smtClean="0"/>
              <a:t> </a:t>
            </a:r>
            <a:r>
              <a:rPr lang="nl-BE" sz="1600" dirty="0" err="1" smtClean="0"/>
              <a:t>separately</a:t>
            </a:r>
            <a:r>
              <a:rPr lang="nl-BE" sz="1600" dirty="0" smtClean="0"/>
              <a:t>, </a:t>
            </a:r>
            <a:r>
              <a:rPr lang="nl-BE" sz="1600" dirty="0" err="1" smtClean="0"/>
              <a:t>also</a:t>
            </a:r>
            <a:r>
              <a:rPr lang="nl-BE" sz="1600" dirty="0" smtClean="0"/>
              <a:t> in the database.</a:t>
            </a:r>
          </a:p>
          <a:p>
            <a:pPr lvl="1"/>
            <a:r>
              <a:rPr lang="nl-BE" sz="1600" dirty="0" smtClean="0"/>
              <a:t>For ASIS, </a:t>
            </a:r>
            <a:r>
              <a:rPr lang="nl-BE" sz="1600" dirty="0" err="1" smtClean="0"/>
              <a:t>so</a:t>
            </a:r>
            <a:r>
              <a:rPr lang="nl-BE" sz="1600" dirty="0" smtClean="0"/>
              <a:t> </a:t>
            </a:r>
            <a:r>
              <a:rPr lang="nl-BE" sz="1600" dirty="0" err="1" smtClean="0"/>
              <a:t>far</a:t>
            </a:r>
            <a:r>
              <a:rPr lang="nl-BE" sz="1600" dirty="0" smtClean="0"/>
              <a:t>: T</a:t>
            </a:r>
            <a:r>
              <a:rPr lang="nl-BE" sz="1600" baseline="-25000" dirty="0" smtClean="0"/>
              <a:t>6</a:t>
            </a:r>
            <a:r>
              <a:rPr lang="nl-BE" sz="1600" dirty="0" smtClean="0"/>
              <a:t>=0.25 and T</a:t>
            </a:r>
            <a:r>
              <a:rPr lang="nl-BE" sz="1600" baseline="-25000" dirty="0" smtClean="0"/>
              <a:t>7</a:t>
            </a:r>
            <a:r>
              <a:rPr lang="nl-BE" sz="1600" dirty="0" smtClean="0"/>
              <a:t>=0.25. </a:t>
            </a:r>
            <a:r>
              <a:rPr lang="nl-BE" sz="1600" dirty="0" err="1" smtClean="0"/>
              <a:t>Need</a:t>
            </a:r>
            <a:r>
              <a:rPr lang="nl-BE" sz="1600" dirty="0" smtClean="0"/>
              <a:t> to </a:t>
            </a:r>
            <a:r>
              <a:rPr lang="nl-BE" sz="1600" dirty="0" err="1" smtClean="0"/>
              <a:t>apply</a:t>
            </a:r>
            <a:r>
              <a:rPr lang="nl-BE" sz="1600" dirty="0" smtClean="0"/>
              <a:t>: </a:t>
            </a:r>
            <a:r>
              <a:rPr lang="nl-BE" sz="1600" b="1" i="1" dirty="0" smtClean="0"/>
              <a:t>EGF = EOS – 42 </a:t>
            </a:r>
            <a:r>
              <a:rPr lang="nl-BE" sz="1600" b="1" i="1" dirty="0" err="1" smtClean="0"/>
              <a:t>days</a:t>
            </a:r>
            <a:r>
              <a:rPr lang="nl-BE" sz="1600" b="1" i="1" dirty="0" smtClean="0"/>
              <a:t> </a:t>
            </a:r>
            <a:r>
              <a:rPr lang="nl-BE" sz="1600" dirty="0" smtClean="0"/>
              <a:t>?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457200" y="116632"/>
          <a:ext cx="8435280" cy="50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457200" y="44624"/>
          <a:ext cx="8435280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395536" y="692696"/>
            <a:ext cx="8280920" cy="5940088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sz="2000" b="1" i="1" dirty="0" err="1" smtClean="0"/>
              <a:t>Recently</a:t>
            </a:r>
            <a:r>
              <a:rPr lang="nl-BE" sz="2000" b="1" i="1" dirty="0" smtClean="0"/>
              <a:t> </a:t>
            </a:r>
            <a:r>
              <a:rPr lang="nl-BE" sz="2000" b="1" i="1" dirty="0" err="1" smtClean="0"/>
              <a:t>developed</a:t>
            </a:r>
            <a:r>
              <a:rPr lang="nl-BE" sz="2000" b="1" i="1" dirty="0" smtClean="0"/>
              <a:t> in </a:t>
            </a:r>
            <a:r>
              <a:rPr lang="nl-BE" sz="2000" b="1" i="1" dirty="0" err="1" smtClean="0"/>
              <a:t>fast</a:t>
            </a:r>
            <a:r>
              <a:rPr lang="nl-BE" sz="2000" b="1" i="1" dirty="0" smtClean="0"/>
              <a:t> C. Input parameters:</a:t>
            </a:r>
          </a:p>
          <a:p>
            <a:pPr marL="457200" indent="-457200">
              <a:buNone/>
            </a:pPr>
            <a:r>
              <a:rPr lang="nl-BE" sz="2000" i="1" dirty="0" smtClean="0"/>
              <a:t>1. </a:t>
            </a:r>
            <a:r>
              <a:rPr lang="nl-BE" sz="2000" i="1" dirty="0" err="1" smtClean="0"/>
              <a:t>PHENOdat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results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for</a:t>
            </a:r>
            <a:r>
              <a:rPr lang="nl-BE" sz="2000" i="1" dirty="0" smtClean="0"/>
              <a:t> a </a:t>
            </a:r>
            <a:r>
              <a:rPr lang="nl-BE" sz="2000" i="1" dirty="0" err="1" smtClean="0"/>
              <a:t>given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year</a:t>
            </a:r>
            <a:r>
              <a:rPr lang="nl-BE" sz="2000" i="1" dirty="0" smtClean="0"/>
              <a:t> (</a:t>
            </a:r>
            <a:r>
              <a:rPr lang="nl-BE" sz="2000" i="1" dirty="0" err="1" smtClean="0"/>
              <a:t>Can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also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be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derived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from</a:t>
            </a:r>
            <a:r>
              <a:rPr lang="nl-BE" sz="2000" i="1" dirty="0" smtClean="0"/>
              <a:t> LTA)</a:t>
            </a:r>
          </a:p>
          <a:p>
            <a:pPr>
              <a:buNone/>
            </a:pPr>
            <a:r>
              <a:rPr lang="nl-BE" sz="2000" i="1" dirty="0" smtClean="0"/>
              <a:t>2. Series of </a:t>
            </a:r>
            <a:r>
              <a:rPr lang="nl-BE" sz="2000" i="1" dirty="0" err="1" smtClean="0"/>
              <a:t>dekadal</a:t>
            </a:r>
            <a:r>
              <a:rPr lang="nl-BE" sz="2000" i="1" dirty="0" smtClean="0"/>
              <a:t> images to </a:t>
            </a:r>
            <a:r>
              <a:rPr lang="nl-BE" sz="2000" i="1" dirty="0" err="1" smtClean="0"/>
              <a:t>process</a:t>
            </a:r>
            <a:r>
              <a:rPr lang="nl-BE" sz="2000" i="1" dirty="0" smtClean="0"/>
              <a:t>:</a:t>
            </a:r>
          </a:p>
          <a:p>
            <a:pPr>
              <a:buNone/>
            </a:pPr>
            <a:r>
              <a:rPr lang="nl-BE" sz="2000" i="1" dirty="0" smtClean="0"/>
              <a:t>	- Start:  must </a:t>
            </a:r>
            <a:r>
              <a:rPr lang="nl-BE" sz="2000" i="1" dirty="0" err="1" smtClean="0"/>
              <a:t>be</a:t>
            </a:r>
            <a:r>
              <a:rPr lang="nl-BE" sz="2000" i="1" dirty="0" smtClean="0"/>
              <a:t> in </a:t>
            </a:r>
            <a:r>
              <a:rPr lang="nl-BE" sz="2000" i="1" dirty="0" err="1" smtClean="0"/>
              <a:t>year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before</a:t>
            </a:r>
            <a:r>
              <a:rPr lang="nl-BE" sz="2000" i="1" dirty="0" smtClean="0"/>
              <a:t> target, best </a:t>
            </a:r>
            <a:r>
              <a:rPr lang="nl-BE" sz="2000" i="1" dirty="0" err="1" smtClean="0"/>
              <a:t>from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January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onwards</a:t>
            </a:r>
            <a:endParaRPr lang="nl-BE" sz="2000" i="1" dirty="0" smtClean="0"/>
          </a:p>
          <a:p>
            <a:pPr>
              <a:buNone/>
            </a:pPr>
            <a:r>
              <a:rPr lang="nl-BE" sz="2000" i="1" dirty="0" smtClean="0"/>
              <a:t>	- End:    BACK:	December of </a:t>
            </a:r>
            <a:r>
              <a:rPr lang="nl-BE" sz="2000" i="1" dirty="0" err="1" smtClean="0"/>
              <a:t>year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after</a:t>
            </a:r>
            <a:r>
              <a:rPr lang="nl-BE" sz="2000" i="1" dirty="0" smtClean="0"/>
              <a:t> target</a:t>
            </a:r>
          </a:p>
          <a:p>
            <a:pPr>
              <a:buNone/>
            </a:pPr>
            <a:r>
              <a:rPr lang="nl-BE" sz="2000" i="1" dirty="0" smtClean="0"/>
              <a:t>		    NRT:	</a:t>
            </a:r>
            <a:r>
              <a:rPr lang="nl-BE" sz="2000" i="1" dirty="0" err="1" smtClean="0"/>
              <a:t>Actual</a:t>
            </a:r>
            <a:r>
              <a:rPr lang="nl-BE" sz="2000" i="1" dirty="0" smtClean="0"/>
              <a:t> date (</a:t>
            </a:r>
            <a:r>
              <a:rPr lang="nl-BE" sz="2000" i="1" dirty="0" err="1" smtClean="0"/>
              <a:t>no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replacement</a:t>
            </a:r>
            <a:r>
              <a:rPr lang="nl-BE" sz="2000" i="1" dirty="0" smtClean="0"/>
              <a:t> of </a:t>
            </a:r>
            <a:r>
              <a:rPr lang="nl-BE" sz="2000" i="1" dirty="0" err="1" smtClean="0"/>
              <a:t>future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dekads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with</a:t>
            </a:r>
            <a:r>
              <a:rPr lang="nl-BE" sz="2000" i="1" dirty="0" smtClean="0"/>
              <a:t> LTA)</a:t>
            </a:r>
          </a:p>
          <a:p>
            <a:pPr>
              <a:buNone/>
            </a:pPr>
            <a:r>
              <a:rPr lang="nl-BE" sz="2000" i="1" dirty="0" smtClean="0"/>
              <a:t>	- Missing </a:t>
            </a:r>
            <a:r>
              <a:rPr lang="nl-BE" sz="2000" i="1" dirty="0" err="1" smtClean="0"/>
              <a:t>values</a:t>
            </a:r>
            <a:r>
              <a:rPr lang="nl-BE" sz="2000" i="1" dirty="0" smtClean="0"/>
              <a:t> in </a:t>
            </a:r>
            <a:r>
              <a:rPr lang="nl-BE" sz="2000" i="1" dirty="0" err="1" smtClean="0"/>
              <a:t>centre</a:t>
            </a:r>
            <a:r>
              <a:rPr lang="nl-BE" sz="2000" i="1" dirty="0" smtClean="0"/>
              <a:t> of series are </a:t>
            </a:r>
            <a:r>
              <a:rPr lang="nl-BE" sz="2000" i="1" dirty="0" err="1" smtClean="0"/>
              <a:t>replaced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by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linear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interpolation</a:t>
            </a:r>
            <a:endParaRPr lang="nl-BE" sz="2000" i="1" dirty="0" smtClean="0"/>
          </a:p>
          <a:p>
            <a:pPr>
              <a:buNone/>
            </a:pPr>
            <a:r>
              <a:rPr lang="nl-BE" sz="2000" i="1" dirty="0" smtClean="0"/>
              <a:t>3. OUT: </a:t>
            </a:r>
            <a:r>
              <a:rPr lang="nl-BE" sz="2000" i="1" dirty="0" err="1" smtClean="0"/>
              <a:t>Two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IMGs</a:t>
            </a:r>
            <a:r>
              <a:rPr lang="nl-BE" sz="2000" i="1" dirty="0" smtClean="0"/>
              <a:t> (</a:t>
            </a:r>
            <a:r>
              <a:rPr lang="nl-BE" sz="2000" i="1" dirty="0" err="1" smtClean="0"/>
              <a:t>one</a:t>
            </a:r>
            <a:r>
              <a:rPr lang="nl-BE" sz="2000" i="1" dirty="0" smtClean="0"/>
              <a:t> per </a:t>
            </a:r>
            <a:r>
              <a:rPr lang="nl-BE" sz="2000" i="1" dirty="0" err="1" smtClean="0"/>
              <a:t>season</a:t>
            </a:r>
            <a:r>
              <a:rPr lang="nl-BE" sz="2000" i="1" dirty="0" smtClean="0"/>
              <a:t>) </a:t>
            </a:r>
            <a:r>
              <a:rPr lang="nl-BE" sz="2000" i="1" dirty="0" err="1" smtClean="0"/>
              <a:t>with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mean</a:t>
            </a:r>
            <a:r>
              <a:rPr lang="nl-BE" sz="2000" i="1" dirty="0" smtClean="0"/>
              <a:t>/</a:t>
            </a:r>
            <a:r>
              <a:rPr lang="nl-BE" sz="2000" i="1" dirty="0" err="1" smtClean="0"/>
              <a:t>sum</a:t>
            </a:r>
            <a:r>
              <a:rPr lang="nl-BE" sz="2000" i="1" dirty="0" smtClean="0"/>
              <a:t> of </a:t>
            </a:r>
            <a:r>
              <a:rPr lang="nl-BE" sz="2000" i="1" dirty="0" err="1" smtClean="0"/>
              <a:t>values</a:t>
            </a:r>
            <a:r>
              <a:rPr lang="nl-BE" sz="2000" i="1" dirty="0" smtClean="0"/>
              <a:t> …</a:t>
            </a:r>
          </a:p>
          <a:p>
            <a:pPr>
              <a:buNone/>
            </a:pPr>
            <a:r>
              <a:rPr lang="nl-BE" sz="2000" i="1" dirty="0" smtClean="0"/>
              <a:t>	- </a:t>
            </a:r>
            <a:r>
              <a:rPr lang="nl-BE" sz="2000" i="1" dirty="0" err="1" smtClean="0"/>
              <a:t>Between</a:t>
            </a:r>
            <a:r>
              <a:rPr lang="nl-BE" sz="2000" i="1" dirty="0" smtClean="0"/>
              <a:t> SOS and EOS </a:t>
            </a:r>
            <a:r>
              <a:rPr lang="nl-BE" sz="2000" i="1" dirty="0" err="1" smtClean="0"/>
              <a:t>or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actual</a:t>
            </a:r>
            <a:r>
              <a:rPr lang="nl-BE" sz="2000" i="1" dirty="0" smtClean="0"/>
              <a:t> date (</a:t>
            </a:r>
            <a:r>
              <a:rPr lang="nl-BE" sz="2000" i="1" dirty="0" err="1" smtClean="0"/>
              <a:t>whichever</a:t>
            </a:r>
            <a:r>
              <a:rPr lang="nl-BE" sz="2000" i="1" dirty="0" smtClean="0"/>
              <a:t> comes </a:t>
            </a:r>
            <a:r>
              <a:rPr lang="nl-BE" sz="2000" i="1" dirty="0" err="1" smtClean="0"/>
              <a:t>first</a:t>
            </a:r>
            <a:r>
              <a:rPr lang="nl-BE" sz="2000" i="1" dirty="0" smtClean="0"/>
              <a:t>)</a:t>
            </a:r>
          </a:p>
          <a:p>
            <a:pPr>
              <a:buNone/>
            </a:pPr>
            <a:r>
              <a:rPr lang="nl-BE" sz="2000" i="1" dirty="0" smtClean="0"/>
              <a:t>	- </a:t>
            </a:r>
            <a:r>
              <a:rPr lang="nl-BE" sz="2000" i="1" dirty="0" err="1" smtClean="0"/>
              <a:t>OUT-values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can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be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flagged</a:t>
            </a:r>
            <a:r>
              <a:rPr lang="nl-BE" sz="2000" i="1" dirty="0" smtClean="0"/>
              <a:t> …</a:t>
            </a:r>
          </a:p>
          <a:p>
            <a:pPr>
              <a:buNone/>
            </a:pPr>
            <a:r>
              <a:rPr lang="nl-BE" sz="2000" i="1" dirty="0" smtClean="0"/>
              <a:t>		. </a:t>
            </a:r>
            <a:r>
              <a:rPr lang="nl-BE" sz="2000" i="1" dirty="0" err="1" smtClean="0"/>
              <a:t>If</a:t>
            </a:r>
            <a:r>
              <a:rPr lang="nl-BE" sz="2000" i="1" dirty="0" smtClean="0"/>
              <a:t> series </a:t>
            </a:r>
            <a:r>
              <a:rPr lang="nl-BE" sz="2000" i="1" dirty="0" err="1" smtClean="0"/>
              <a:t>contains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too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much</a:t>
            </a:r>
            <a:r>
              <a:rPr lang="nl-BE" sz="2000" i="1" dirty="0" smtClean="0"/>
              <a:t> missing </a:t>
            </a:r>
            <a:r>
              <a:rPr lang="nl-BE" sz="2000" i="1" dirty="0" err="1" smtClean="0"/>
              <a:t>values</a:t>
            </a:r>
            <a:endParaRPr lang="nl-BE" sz="2000" i="1" dirty="0" smtClean="0"/>
          </a:p>
          <a:p>
            <a:pPr>
              <a:buNone/>
            </a:pPr>
            <a:r>
              <a:rPr lang="nl-BE" sz="2000" i="1" dirty="0" smtClean="0"/>
              <a:t>		. </a:t>
            </a:r>
            <a:r>
              <a:rPr lang="nl-BE" sz="2000" i="1" dirty="0" err="1" smtClean="0"/>
              <a:t>If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progress</a:t>
            </a:r>
            <a:r>
              <a:rPr lang="nl-BE" sz="2000" i="1" dirty="0" smtClean="0"/>
              <a:t> of </a:t>
            </a:r>
            <a:r>
              <a:rPr lang="nl-BE" sz="2000" i="1" dirty="0" err="1" smtClean="0"/>
              <a:t>season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falls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below</a:t>
            </a:r>
            <a:r>
              <a:rPr lang="nl-BE" sz="2000" i="1" dirty="0" smtClean="0"/>
              <a:t> a </a:t>
            </a:r>
            <a:r>
              <a:rPr lang="nl-BE" sz="2000" i="1" dirty="0" err="1" smtClean="0"/>
              <a:t>certain</a:t>
            </a:r>
            <a:r>
              <a:rPr lang="nl-BE" sz="2000" i="1" dirty="0" smtClean="0"/>
              <a:t> percentage (“</a:t>
            </a:r>
            <a:r>
              <a:rPr lang="nl-BE" sz="2000" i="1" dirty="0" err="1" smtClean="0"/>
              <a:t>too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early</a:t>
            </a:r>
            <a:r>
              <a:rPr lang="nl-BE" sz="2000" i="1" dirty="0" smtClean="0"/>
              <a:t>”).</a:t>
            </a:r>
          </a:p>
          <a:p>
            <a:pPr>
              <a:buNone/>
            </a:pPr>
            <a:r>
              <a:rPr lang="nl-BE" sz="2000" i="1" dirty="0" smtClean="0"/>
              <a:t>	- </a:t>
            </a:r>
            <a:r>
              <a:rPr lang="nl-BE" sz="2000" i="1" dirty="0" err="1" smtClean="0"/>
              <a:t>Two</a:t>
            </a:r>
            <a:r>
              <a:rPr lang="nl-BE" sz="2000" i="1" dirty="0" smtClean="0"/>
              <a:t> types of </a:t>
            </a:r>
            <a:r>
              <a:rPr lang="nl-BE" sz="2000" i="1" dirty="0" err="1" smtClean="0"/>
              <a:t>accumulation</a:t>
            </a:r>
            <a:r>
              <a:rPr lang="nl-BE" sz="2000" i="1" dirty="0" smtClean="0"/>
              <a:t>:</a:t>
            </a:r>
          </a:p>
          <a:p>
            <a:pPr>
              <a:buNone/>
            </a:pPr>
            <a:r>
              <a:rPr lang="nl-BE" sz="2000" i="1" dirty="0" smtClean="0"/>
              <a:t>		. MEAN: </a:t>
            </a:r>
            <a:r>
              <a:rPr lang="nl-BE" sz="2000" i="1" dirty="0" err="1" smtClean="0"/>
              <a:t>OUT-image</a:t>
            </a:r>
            <a:r>
              <a:rPr lang="nl-BE" sz="2000" i="1" dirty="0" smtClean="0"/>
              <a:t> has </a:t>
            </a:r>
            <a:r>
              <a:rPr lang="nl-BE" sz="2000" i="1" dirty="0" err="1" smtClean="0"/>
              <a:t>same</a:t>
            </a:r>
            <a:r>
              <a:rPr lang="nl-BE" sz="2000" i="1" dirty="0" smtClean="0"/>
              <a:t> datatype as </a:t>
            </a:r>
            <a:r>
              <a:rPr lang="nl-BE" sz="2000" i="1" dirty="0" err="1" smtClean="0"/>
              <a:t>IN-IMGs</a:t>
            </a:r>
            <a:endParaRPr lang="nl-BE" sz="2000" i="1" dirty="0" smtClean="0"/>
          </a:p>
          <a:p>
            <a:pPr>
              <a:buNone/>
            </a:pPr>
            <a:r>
              <a:rPr lang="nl-BE" sz="2000" i="1" dirty="0" smtClean="0"/>
              <a:t>		. SUM:	</a:t>
            </a:r>
            <a:r>
              <a:rPr lang="nl-BE" sz="2000" i="1" dirty="0" err="1" smtClean="0"/>
              <a:t>OUT-image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always</a:t>
            </a:r>
            <a:r>
              <a:rPr lang="nl-BE" sz="2000" i="1" dirty="0" smtClean="0"/>
              <a:t> “</a:t>
            </a:r>
            <a:r>
              <a:rPr lang="nl-BE" sz="2000" i="1" dirty="0" err="1" smtClean="0"/>
              <a:t>floating</a:t>
            </a:r>
            <a:r>
              <a:rPr lang="nl-BE" sz="2000" i="1" dirty="0" smtClean="0"/>
              <a:t> point” (4 bytes/pixel)</a:t>
            </a:r>
          </a:p>
          <a:p>
            <a:pPr>
              <a:buNone/>
            </a:pPr>
            <a:r>
              <a:rPr lang="nl-BE" sz="2000" b="1" i="1" dirty="0" err="1" smtClean="0"/>
              <a:t>Uses</a:t>
            </a:r>
            <a:r>
              <a:rPr lang="nl-BE" sz="2000" b="1" i="1" dirty="0" smtClean="0"/>
              <a:t> in ASIS</a:t>
            </a:r>
            <a:r>
              <a:rPr lang="nl-BE" sz="2000" i="1" dirty="0" smtClean="0"/>
              <a:t>: </a:t>
            </a:r>
            <a:r>
              <a:rPr lang="nl-BE" sz="2000" i="1" dirty="0" err="1" smtClean="0"/>
              <a:t>Pixel-specific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computation</a:t>
            </a:r>
            <a:r>
              <a:rPr lang="nl-BE" sz="2000" i="1" dirty="0" smtClean="0"/>
              <a:t> of </a:t>
            </a:r>
            <a:r>
              <a:rPr lang="nl-BE" sz="2000" i="1" dirty="0" err="1" smtClean="0"/>
              <a:t>means</a:t>
            </a:r>
            <a:r>
              <a:rPr lang="nl-BE" sz="2000" i="1" dirty="0" smtClean="0"/>
              <a:t> of VHI, </a:t>
            </a:r>
            <a:r>
              <a:rPr lang="nl-BE" sz="2000" i="1" dirty="0" smtClean="0"/>
              <a:t>VCI,…</a:t>
            </a:r>
            <a:r>
              <a:rPr lang="nl-BE" sz="2000" i="1" dirty="0" smtClean="0">
                <a:sym typeface="Symbol"/>
              </a:rPr>
              <a:t> µ</a:t>
            </a:r>
            <a:r>
              <a:rPr lang="nl-BE" sz="2000" baseline="-25000" dirty="0" smtClean="0">
                <a:sym typeface="Symbol"/>
              </a:rPr>
              <a:t>VHI</a:t>
            </a:r>
            <a:r>
              <a:rPr lang="nl-BE" sz="2000" i="1" dirty="0" smtClean="0">
                <a:sym typeface="Symbol"/>
              </a:rPr>
              <a:t>, µ</a:t>
            </a:r>
            <a:r>
              <a:rPr lang="nl-BE" sz="2000" i="1" baseline="-25000" dirty="0" smtClean="0">
                <a:sym typeface="Symbol"/>
              </a:rPr>
              <a:t>VCI</a:t>
            </a:r>
            <a:r>
              <a:rPr lang="nl-BE" sz="2000" i="1" dirty="0" smtClean="0">
                <a:sym typeface="Symbol"/>
              </a:rPr>
              <a:t>,…</a:t>
            </a:r>
            <a:endParaRPr lang="nl-BE" sz="20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DOC\PROJECTEN\ASIS_FAO\02_Evolutions\2012_09_Interim\Fig\HY0m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328" y="4336529"/>
            <a:ext cx="6436676" cy="23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098" name="Picture 2" descr="C:\DOC\PROJECTEN\ASIS_FAO\02_Evolutions\2012_09_Interim\Fig\HY0m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464" y="1926357"/>
            <a:ext cx="6436676" cy="23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9856" y="692696"/>
            <a:ext cx="8424936" cy="1138773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sz="2000" dirty="0" smtClean="0"/>
              <a:t>IN1: 	SOS/EOS </a:t>
            </a:r>
            <a:r>
              <a:rPr lang="nl-BE" sz="2000" dirty="0" err="1" smtClean="0"/>
              <a:t>from</a:t>
            </a:r>
            <a:r>
              <a:rPr lang="nl-BE" sz="2000" dirty="0" smtClean="0"/>
              <a:t> NDVI-LTA of SPOT-VGT (</a:t>
            </a:r>
            <a:r>
              <a:rPr lang="nl-BE" sz="2000" dirty="0" err="1" smtClean="0"/>
              <a:t>computed</a:t>
            </a:r>
            <a:r>
              <a:rPr lang="nl-BE" sz="2000" dirty="0" smtClean="0"/>
              <a:t> </a:t>
            </a:r>
            <a:r>
              <a:rPr lang="nl-BE" sz="2000" dirty="0" err="1" smtClean="0"/>
              <a:t>by</a:t>
            </a:r>
            <a:r>
              <a:rPr lang="nl-BE" sz="2000" dirty="0" smtClean="0"/>
              <a:t> </a:t>
            </a:r>
            <a:r>
              <a:rPr lang="nl-BE" sz="2000" dirty="0" err="1" smtClean="0"/>
              <a:t>PHENOdat</a:t>
            </a:r>
            <a:r>
              <a:rPr lang="nl-BE" sz="2000" dirty="0" smtClean="0"/>
              <a:t>)</a:t>
            </a:r>
          </a:p>
          <a:p>
            <a:pPr>
              <a:buNone/>
            </a:pPr>
            <a:r>
              <a:rPr lang="nl-BE" sz="2000" dirty="0" smtClean="0"/>
              <a:t>IN2: 	</a:t>
            </a:r>
            <a:r>
              <a:rPr lang="nl-BE" sz="2000" dirty="0" err="1" smtClean="0"/>
              <a:t>NDVI-images</a:t>
            </a:r>
            <a:r>
              <a:rPr lang="nl-BE" sz="2000" dirty="0" smtClean="0"/>
              <a:t> </a:t>
            </a:r>
            <a:r>
              <a:rPr lang="nl-BE" sz="2000" dirty="0" err="1" smtClean="0"/>
              <a:t>from</a:t>
            </a:r>
            <a:r>
              <a:rPr lang="nl-BE" sz="2000" dirty="0" smtClean="0"/>
              <a:t> </a:t>
            </a:r>
            <a:r>
              <a:rPr lang="nl-BE" sz="2000" dirty="0" err="1" smtClean="0"/>
              <a:t>January</a:t>
            </a:r>
            <a:r>
              <a:rPr lang="nl-BE" sz="2000" dirty="0" smtClean="0"/>
              <a:t> 2003 to </a:t>
            </a:r>
            <a:r>
              <a:rPr lang="nl-BE" sz="2000" u="sng" dirty="0" smtClean="0"/>
              <a:t>December 2005</a:t>
            </a:r>
            <a:r>
              <a:rPr lang="nl-BE" sz="2000" dirty="0" smtClean="0"/>
              <a:t> (target </a:t>
            </a:r>
            <a:r>
              <a:rPr lang="nl-BE" sz="2000" dirty="0" err="1" smtClean="0"/>
              <a:t>year</a:t>
            </a:r>
            <a:r>
              <a:rPr lang="nl-BE" sz="2000" dirty="0" smtClean="0"/>
              <a:t>=2004)</a:t>
            </a:r>
          </a:p>
          <a:p>
            <a:pPr>
              <a:buNone/>
            </a:pPr>
            <a:r>
              <a:rPr lang="nl-BE" sz="2000" dirty="0" smtClean="0"/>
              <a:t>OUT: 	</a:t>
            </a:r>
            <a:r>
              <a:rPr lang="nl-BE" sz="2000" dirty="0" err="1" smtClean="0"/>
              <a:t>Mean</a:t>
            </a:r>
            <a:r>
              <a:rPr lang="nl-BE" sz="2000" dirty="0" smtClean="0"/>
              <a:t> </a:t>
            </a:r>
            <a:r>
              <a:rPr lang="nl-BE" sz="2000" dirty="0" err="1" smtClean="0"/>
              <a:t>value</a:t>
            </a:r>
            <a:r>
              <a:rPr lang="nl-BE" sz="2000" dirty="0" smtClean="0"/>
              <a:t> </a:t>
            </a:r>
            <a:r>
              <a:rPr lang="nl-BE" sz="2000" dirty="0" err="1" smtClean="0"/>
              <a:t>between</a:t>
            </a:r>
            <a:r>
              <a:rPr lang="nl-BE" sz="2000" dirty="0" smtClean="0"/>
              <a:t> SOS and EOS </a:t>
            </a:r>
            <a:r>
              <a:rPr lang="nl-BE" sz="2000" dirty="0" err="1" smtClean="0"/>
              <a:t>or</a:t>
            </a:r>
            <a:r>
              <a:rPr lang="nl-BE" sz="2000" dirty="0" smtClean="0"/>
              <a:t> June 2004.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7504" y="44624"/>
          <a:ext cx="8435280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5"/>
          <p:cNvSpPr txBox="1">
            <a:spLocks/>
          </p:cNvSpPr>
          <p:nvPr/>
        </p:nvSpPr>
        <p:spPr>
          <a:xfrm>
            <a:off x="395536" y="3789040"/>
            <a:ext cx="122413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dirty="0" err="1" smtClean="0">
                <a:latin typeface="+mn-lt"/>
              </a:rPr>
              <a:t>Season</a:t>
            </a:r>
            <a:r>
              <a:rPr lang="nl-BE" sz="2000" dirty="0" smtClean="0">
                <a:latin typeface="+mn-lt"/>
              </a:rPr>
              <a:t> 1</a:t>
            </a:r>
            <a:endParaRPr kumimoji="0" lang="nl-B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395536" y="6165304"/>
            <a:ext cx="122413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dirty="0" err="1" smtClean="0">
                <a:latin typeface="+mn-lt"/>
              </a:rPr>
              <a:t>Season</a:t>
            </a:r>
            <a:r>
              <a:rPr lang="nl-BE" sz="2000" dirty="0" smtClean="0">
                <a:latin typeface="+mn-lt"/>
              </a:rPr>
              <a:t> 2</a:t>
            </a:r>
            <a:endParaRPr kumimoji="0" lang="nl-B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6804248" y="3140968"/>
            <a:ext cx="3725366" cy="1785104"/>
            <a:chOff x="827584" y="1479451"/>
            <a:chExt cx="3725366" cy="1785104"/>
          </a:xfrm>
        </p:grpSpPr>
        <p:sp>
          <p:nvSpPr>
            <p:cNvPr id="10" name="Rectangle 9"/>
            <p:cNvSpPr/>
            <p:nvPr/>
          </p:nvSpPr>
          <p:spPr>
            <a:xfrm>
              <a:off x="827584" y="1556792"/>
              <a:ext cx="360000" cy="216024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27584" y="2017415"/>
              <a:ext cx="360000" cy="2160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7584" y="2492896"/>
              <a:ext cx="360000" cy="21602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7584" y="2945135"/>
              <a:ext cx="360000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ontent Placeholder 5"/>
            <p:cNvSpPr txBox="1">
              <a:spLocks/>
            </p:cNvSpPr>
            <p:nvPr/>
          </p:nvSpPr>
          <p:spPr>
            <a:xfrm>
              <a:off x="1312590" y="1479451"/>
              <a:ext cx="3240360" cy="17851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nl-BE" sz="2000" dirty="0" err="1" smtClean="0">
                  <a:latin typeface="+mn-lt"/>
                </a:rPr>
                <a:t>Mean</a:t>
              </a:r>
              <a:r>
                <a:rPr lang="nl-BE" sz="2000" dirty="0" smtClean="0">
                  <a:latin typeface="+mn-lt"/>
                </a:rPr>
                <a:t> NDVI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nl-BE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No </a:t>
              </a:r>
              <a:r>
                <a:rPr kumimoji="0" lang="nl-BE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season</a:t>
              </a:r>
              <a:endPara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nl-BE" sz="2000" dirty="0" err="1" smtClean="0">
                  <a:latin typeface="+mn-lt"/>
                </a:rPr>
                <a:t>Too</a:t>
              </a:r>
              <a:r>
                <a:rPr lang="nl-BE" sz="2000" dirty="0" smtClean="0">
                  <a:latin typeface="+mn-lt"/>
                </a:rPr>
                <a:t> </a:t>
              </a:r>
              <a:r>
                <a:rPr lang="nl-BE" sz="2000" dirty="0" err="1" smtClean="0">
                  <a:latin typeface="+mn-lt"/>
                </a:rPr>
                <a:t>early</a:t>
              </a:r>
              <a:endParaRPr lang="nl-BE" sz="2000" dirty="0" smtClean="0">
                <a:latin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nl-BE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Missing </a:t>
              </a:r>
              <a:r>
                <a:rPr kumimoji="0" lang="nl-BE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NDVIs</a:t>
              </a:r>
              <a:endPara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Content Placeholder 5"/>
          <p:cNvSpPr txBox="1">
            <a:spLocks/>
          </p:cNvSpPr>
          <p:nvPr/>
        </p:nvSpPr>
        <p:spPr>
          <a:xfrm>
            <a:off x="6876256" y="1929026"/>
            <a:ext cx="208823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b="1" i="1" noProof="0" dirty="0" err="1" smtClean="0">
                <a:latin typeface="+mn-lt"/>
              </a:rPr>
              <a:t>Example</a:t>
            </a:r>
            <a:r>
              <a:rPr lang="nl-BE" sz="2000" b="1" i="1" noProof="0" dirty="0" smtClean="0">
                <a:latin typeface="+mn-lt"/>
              </a:rPr>
              <a:t> of </a:t>
            </a:r>
            <a:br>
              <a:rPr lang="nl-BE" sz="2000" b="1" i="1" noProof="0" dirty="0" smtClean="0">
                <a:latin typeface="+mn-lt"/>
              </a:rPr>
            </a:br>
            <a:r>
              <a:rPr lang="nl-BE" sz="2000" b="1" i="1" noProof="0" dirty="0" err="1" smtClean="0">
                <a:latin typeface="+mn-lt"/>
              </a:rPr>
              <a:t>BACK-processing</a:t>
            </a:r>
            <a:endParaRPr kumimoji="0" lang="nl-BE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9856" y="692696"/>
            <a:ext cx="8424936" cy="1138773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sz="2000" dirty="0" smtClean="0"/>
              <a:t>IN1: 	SOS/EOS </a:t>
            </a:r>
            <a:r>
              <a:rPr lang="nl-BE" sz="2000" dirty="0" err="1" smtClean="0"/>
              <a:t>from</a:t>
            </a:r>
            <a:r>
              <a:rPr lang="nl-BE" sz="2000" dirty="0" smtClean="0"/>
              <a:t> NDVI-LTA of SPOT-VGT (</a:t>
            </a:r>
            <a:r>
              <a:rPr lang="nl-BE" sz="2000" dirty="0" err="1" smtClean="0"/>
              <a:t>computed</a:t>
            </a:r>
            <a:r>
              <a:rPr lang="nl-BE" sz="2000" dirty="0" smtClean="0"/>
              <a:t> </a:t>
            </a:r>
            <a:r>
              <a:rPr lang="nl-BE" sz="2000" dirty="0" err="1" smtClean="0"/>
              <a:t>by</a:t>
            </a:r>
            <a:r>
              <a:rPr lang="nl-BE" sz="2000" dirty="0" smtClean="0"/>
              <a:t> </a:t>
            </a:r>
            <a:r>
              <a:rPr lang="nl-BE" sz="2000" dirty="0" err="1" smtClean="0"/>
              <a:t>PHENOdat</a:t>
            </a:r>
            <a:r>
              <a:rPr lang="nl-BE" sz="2000" dirty="0" smtClean="0"/>
              <a:t>)</a:t>
            </a:r>
          </a:p>
          <a:p>
            <a:pPr>
              <a:buNone/>
            </a:pPr>
            <a:r>
              <a:rPr lang="nl-BE" sz="2000" dirty="0" smtClean="0"/>
              <a:t>IN2: 	</a:t>
            </a:r>
            <a:r>
              <a:rPr lang="nl-BE" sz="2000" dirty="0" err="1" smtClean="0"/>
              <a:t>NDVI-images</a:t>
            </a:r>
            <a:r>
              <a:rPr lang="nl-BE" sz="2000" dirty="0" smtClean="0"/>
              <a:t> </a:t>
            </a:r>
            <a:r>
              <a:rPr lang="nl-BE" sz="2000" dirty="0" err="1" smtClean="0"/>
              <a:t>from</a:t>
            </a:r>
            <a:r>
              <a:rPr lang="nl-BE" sz="2000" dirty="0" smtClean="0"/>
              <a:t> </a:t>
            </a:r>
            <a:r>
              <a:rPr lang="nl-BE" sz="2000" dirty="0" err="1" smtClean="0"/>
              <a:t>January</a:t>
            </a:r>
            <a:r>
              <a:rPr lang="nl-BE" sz="2000" dirty="0" smtClean="0"/>
              <a:t> 2003 to </a:t>
            </a:r>
            <a:r>
              <a:rPr lang="nl-BE" sz="2000" u="sng" dirty="0" smtClean="0"/>
              <a:t>June 2004</a:t>
            </a:r>
            <a:r>
              <a:rPr lang="nl-BE" sz="2000" dirty="0" smtClean="0"/>
              <a:t> (target </a:t>
            </a:r>
            <a:r>
              <a:rPr lang="nl-BE" sz="2000" dirty="0" err="1" smtClean="0"/>
              <a:t>year</a:t>
            </a:r>
            <a:r>
              <a:rPr lang="nl-BE" sz="2000" dirty="0" smtClean="0"/>
              <a:t>=2004)</a:t>
            </a:r>
          </a:p>
          <a:p>
            <a:pPr>
              <a:buNone/>
            </a:pPr>
            <a:r>
              <a:rPr lang="nl-BE" sz="2000" dirty="0" smtClean="0"/>
              <a:t>OUT: 	</a:t>
            </a:r>
            <a:r>
              <a:rPr lang="nl-BE" sz="2000" dirty="0" err="1" smtClean="0"/>
              <a:t>Mean</a:t>
            </a:r>
            <a:r>
              <a:rPr lang="nl-BE" sz="2000" dirty="0" smtClean="0"/>
              <a:t> </a:t>
            </a:r>
            <a:r>
              <a:rPr lang="nl-BE" sz="2000" dirty="0" err="1" smtClean="0"/>
              <a:t>value</a:t>
            </a:r>
            <a:r>
              <a:rPr lang="nl-BE" sz="2000" dirty="0" smtClean="0"/>
              <a:t> </a:t>
            </a:r>
            <a:r>
              <a:rPr lang="nl-BE" sz="2000" dirty="0" err="1" smtClean="0"/>
              <a:t>between</a:t>
            </a:r>
            <a:r>
              <a:rPr lang="nl-BE" sz="2000" dirty="0" smtClean="0"/>
              <a:t> SOS and EOS </a:t>
            </a:r>
            <a:r>
              <a:rPr lang="nl-BE" sz="2000" dirty="0" err="1" smtClean="0"/>
              <a:t>or</a:t>
            </a:r>
            <a:r>
              <a:rPr lang="nl-BE" sz="2000" dirty="0" smtClean="0"/>
              <a:t> June 2004.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7504" y="44624"/>
          <a:ext cx="8435280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C:\DOC\PROJECTEN\ASIS_FAO\02_Evolutions\2012_09_Interim\Fig\HY1m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1953096"/>
            <a:ext cx="6436677" cy="23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75" name="Picture 3" descr="C:\DOC\PROJECTEN\ASIS_FAO\02_Evolutions\2012_09_Interim\Fig\HY1m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4367460"/>
            <a:ext cx="6436677" cy="23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Content Placeholder 5"/>
          <p:cNvSpPr txBox="1">
            <a:spLocks/>
          </p:cNvSpPr>
          <p:nvPr/>
        </p:nvSpPr>
        <p:spPr>
          <a:xfrm>
            <a:off x="395536" y="3789040"/>
            <a:ext cx="122413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dirty="0" err="1" smtClean="0">
                <a:latin typeface="+mn-lt"/>
              </a:rPr>
              <a:t>Season</a:t>
            </a:r>
            <a:r>
              <a:rPr lang="nl-BE" sz="2000" dirty="0" smtClean="0">
                <a:latin typeface="+mn-lt"/>
              </a:rPr>
              <a:t> 1</a:t>
            </a:r>
            <a:endParaRPr kumimoji="0" lang="nl-B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395536" y="6165304"/>
            <a:ext cx="122413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dirty="0" err="1" smtClean="0">
                <a:latin typeface="+mn-lt"/>
              </a:rPr>
              <a:t>Season</a:t>
            </a:r>
            <a:r>
              <a:rPr lang="nl-BE" sz="2000" dirty="0" smtClean="0">
                <a:latin typeface="+mn-lt"/>
              </a:rPr>
              <a:t> 2</a:t>
            </a:r>
            <a:endParaRPr kumimoji="0" lang="nl-B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804248" y="3140968"/>
            <a:ext cx="3725366" cy="1785104"/>
            <a:chOff x="827584" y="1479451"/>
            <a:chExt cx="3725366" cy="1785104"/>
          </a:xfrm>
        </p:grpSpPr>
        <p:sp>
          <p:nvSpPr>
            <p:cNvPr id="10" name="Rectangle 9"/>
            <p:cNvSpPr/>
            <p:nvPr/>
          </p:nvSpPr>
          <p:spPr>
            <a:xfrm>
              <a:off x="827584" y="1556792"/>
              <a:ext cx="360000" cy="216024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27584" y="2017415"/>
              <a:ext cx="360000" cy="2160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7584" y="2492896"/>
              <a:ext cx="360000" cy="21602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27584" y="2945135"/>
              <a:ext cx="360000" cy="21602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ontent Placeholder 5"/>
            <p:cNvSpPr txBox="1">
              <a:spLocks/>
            </p:cNvSpPr>
            <p:nvPr/>
          </p:nvSpPr>
          <p:spPr>
            <a:xfrm>
              <a:off x="1312590" y="1479451"/>
              <a:ext cx="3240360" cy="178510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nl-BE" sz="2000" dirty="0" err="1" smtClean="0">
                  <a:latin typeface="+mn-lt"/>
                </a:rPr>
                <a:t>Mean</a:t>
              </a:r>
              <a:r>
                <a:rPr lang="nl-BE" sz="2000" dirty="0" smtClean="0">
                  <a:latin typeface="+mn-lt"/>
                </a:rPr>
                <a:t> NDVI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nl-BE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No </a:t>
              </a:r>
              <a:r>
                <a:rPr kumimoji="0" lang="nl-BE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season</a:t>
              </a:r>
              <a:endPara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nl-BE" sz="2000" dirty="0" err="1" smtClean="0">
                  <a:latin typeface="+mn-lt"/>
                </a:rPr>
                <a:t>Too</a:t>
              </a:r>
              <a:r>
                <a:rPr lang="nl-BE" sz="2000" dirty="0" smtClean="0">
                  <a:latin typeface="+mn-lt"/>
                </a:rPr>
                <a:t> </a:t>
              </a:r>
              <a:r>
                <a:rPr lang="nl-BE" sz="2000" dirty="0" err="1" smtClean="0">
                  <a:latin typeface="+mn-lt"/>
                </a:rPr>
                <a:t>early</a:t>
              </a:r>
              <a:endParaRPr lang="nl-BE" sz="2000" dirty="0" smtClean="0">
                <a:latin typeface="+mn-lt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nl-BE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Missing </a:t>
              </a:r>
              <a:r>
                <a:rPr kumimoji="0" lang="nl-BE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NDVIs</a:t>
              </a:r>
              <a:endPara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5" name="Content Placeholder 5"/>
          <p:cNvSpPr txBox="1">
            <a:spLocks/>
          </p:cNvSpPr>
          <p:nvPr/>
        </p:nvSpPr>
        <p:spPr>
          <a:xfrm>
            <a:off x="6876256" y="1929026"/>
            <a:ext cx="208823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b="1" i="1" noProof="0" dirty="0" err="1" smtClean="0">
                <a:latin typeface="+mn-lt"/>
              </a:rPr>
              <a:t>Example</a:t>
            </a:r>
            <a:r>
              <a:rPr lang="nl-BE" sz="2000" b="1" i="1" noProof="0" dirty="0" smtClean="0">
                <a:latin typeface="+mn-lt"/>
              </a:rPr>
              <a:t> of </a:t>
            </a:r>
            <a:br>
              <a:rPr lang="nl-BE" sz="2000" b="1" i="1" noProof="0" dirty="0" smtClean="0">
                <a:latin typeface="+mn-lt"/>
              </a:rPr>
            </a:br>
            <a:r>
              <a:rPr lang="nl-BE" sz="2000" b="1" i="1" noProof="0" dirty="0" err="1" smtClean="0">
                <a:latin typeface="+mn-lt"/>
              </a:rPr>
              <a:t>NRT-processing</a:t>
            </a:r>
            <a:endParaRPr kumimoji="0" lang="nl-BE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\PROJECTEN\ASIS_FAO\02_Evolutions\2012_09_Interim\Fig\NOW0418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564" y="4331196"/>
            <a:ext cx="6436676" cy="23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6" name="Picture 2" descr="C:\DOC\PROJECTEN\ASIS_FAO\02_Evolutions\2012_09_Interim\Fig\NOW0418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5564" y="1916832"/>
            <a:ext cx="6436676" cy="23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89856" y="692696"/>
            <a:ext cx="8424936" cy="1138773"/>
          </a:xfrm>
        </p:spPr>
        <p:txBody>
          <a:bodyPr wrap="square">
            <a:spAutoFit/>
          </a:bodyPr>
          <a:lstStyle/>
          <a:p>
            <a:pPr>
              <a:buNone/>
            </a:pPr>
            <a:r>
              <a:rPr lang="nl-BE" sz="2000" dirty="0" smtClean="0"/>
              <a:t>IN1:	SOS/EOS1 &amp; SOS/EOS2 (</a:t>
            </a:r>
            <a:r>
              <a:rPr lang="nl-BE" sz="2000" dirty="0" err="1" smtClean="0"/>
              <a:t>PHENOdat</a:t>
            </a:r>
            <a:r>
              <a:rPr lang="nl-BE" sz="2000" dirty="0" smtClean="0"/>
              <a:t>). </a:t>
            </a:r>
            <a:r>
              <a:rPr lang="nl-BE" sz="2000" dirty="0" err="1" smtClean="0"/>
              <a:t>Here</a:t>
            </a:r>
            <a:r>
              <a:rPr lang="nl-BE" sz="2000" dirty="0" smtClean="0"/>
              <a:t> </a:t>
            </a:r>
            <a:r>
              <a:rPr lang="nl-BE" sz="2000" dirty="0" err="1" smtClean="0"/>
              <a:t>from</a:t>
            </a:r>
            <a:r>
              <a:rPr lang="nl-BE" sz="2000" dirty="0" smtClean="0"/>
              <a:t> NDVI-LTA of SPOT-VGT </a:t>
            </a:r>
          </a:p>
          <a:p>
            <a:pPr>
              <a:buNone/>
            </a:pPr>
            <a:r>
              <a:rPr lang="nl-BE" sz="2000" dirty="0" smtClean="0"/>
              <a:t>IN2:   	</a:t>
            </a:r>
            <a:r>
              <a:rPr lang="nl-BE" sz="2000" dirty="0" err="1" smtClean="0"/>
              <a:t>Current</a:t>
            </a:r>
            <a:r>
              <a:rPr lang="nl-BE" sz="2000" dirty="0" smtClean="0"/>
              <a:t> date in target </a:t>
            </a:r>
            <a:r>
              <a:rPr lang="nl-BE" sz="2000" dirty="0" err="1" smtClean="0"/>
              <a:t>year</a:t>
            </a:r>
            <a:r>
              <a:rPr lang="nl-BE" sz="2000" dirty="0" smtClean="0"/>
              <a:t>. </a:t>
            </a:r>
            <a:r>
              <a:rPr lang="nl-BE" sz="2000" dirty="0" err="1" smtClean="0"/>
              <a:t>Here</a:t>
            </a:r>
            <a:r>
              <a:rPr lang="nl-BE" sz="2000" dirty="0" smtClean="0"/>
              <a:t>: </a:t>
            </a:r>
            <a:r>
              <a:rPr lang="nl-BE" sz="2000" u="sng" dirty="0" smtClean="0"/>
              <a:t>end of June 2004</a:t>
            </a:r>
            <a:endParaRPr lang="nl-BE" sz="2000" dirty="0" smtClean="0"/>
          </a:p>
          <a:p>
            <a:pPr>
              <a:buNone/>
            </a:pPr>
            <a:r>
              <a:rPr lang="nl-BE" sz="2000" dirty="0" smtClean="0"/>
              <a:t>OUT: 	</a:t>
            </a:r>
            <a:r>
              <a:rPr lang="nl-BE" sz="2000" dirty="0" err="1" smtClean="0"/>
              <a:t>IMGs</a:t>
            </a:r>
            <a:r>
              <a:rPr lang="nl-BE" sz="2000" dirty="0" smtClean="0"/>
              <a:t> </a:t>
            </a:r>
            <a:r>
              <a:rPr lang="nl-BE" sz="2000" dirty="0" err="1" smtClean="0"/>
              <a:t>with</a:t>
            </a:r>
            <a:r>
              <a:rPr lang="nl-BE" sz="2000" dirty="0" smtClean="0"/>
              <a:t> </a:t>
            </a:r>
            <a:r>
              <a:rPr lang="nl-BE" sz="2000" dirty="0" err="1" smtClean="0"/>
              <a:t>relative</a:t>
            </a:r>
            <a:r>
              <a:rPr lang="nl-BE" sz="2000" dirty="0" smtClean="0"/>
              <a:t> </a:t>
            </a:r>
            <a:r>
              <a:rPr lang="nl-BE" sz="2000" dirty="0" err="1" smtClean="0"/>
              <a:t>progress</a:t>
            </a:r>
            <a:r>
              <a:rPr lang="nl-BE" sz="2000" dirty="0" smtClean="0"/>
              <a:t> (in %) of </a:t>
            </a:r>
            <a:r>
              <a:rPr lang="nl-BE" sz="2000" dirty="0" err="1" smtClean="0"/>
              <a:t>seasons</a:t>
            </a:r>
            <a:r>
              <a:rPr lang="nl-BE" sz="2000" dirty="0" smtClean="0"/>
              <a:t> 1 and 2, per pixel.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07504" y="44624"/>
          <a:ext cx="8435280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ontent Placeholder 5"/>
          <p:cNvSpPr txBox="1">
            <a:spLocks/>
          </p:cNvSpPr>
          <p:nvPr/>
        </p:nvSpPr>
        <p:spPr>
          <a:xfrm>
            <a:off x="395536" y="3789040"/>
            <a:ext cx="122413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dirty="0" err="1" smtClean="0">
                <a:latin typeface="+mn-lt"/>
              </a:rPr>
              <a:t>Season</a:t>
            </a:r>
            <a:r>
              <a:rPr lang="nl-BE" sz="2000" dirty="0" smtClean="0">
                <a:latin typeface="+mn-lt"/>
              </a:rPr>
              <a:t> 1</a:t>
            </a:r>
            <a:endParaRPr kumimoji="0" lang="nl-B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395536" y="6165304"/>
            <a:ext cx="1224136" cy="4001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dirty="0" err="1" smtClean="0">
                <a:latin typeface="+mn-lt"/>
              </a:rPr>
              <a:t>Season</a:t>
            </a:r>
            <a:r>
              <a:rPr lang="nl-BE" sz="2000" dirty="0" smtClean="0">
                <a:latin typeface="+mn-lt"/>
              </a:rPr>
              <a:t> 2</a:t>
            </a:r>
            <a:endParaRPr kumimoji="0" lang="nl-BE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876256" y="3861048"/>
            <a:ext cx="3725366" cy="861774"/>
            <a:chOff x="6804248" y="3140968"/>
            <a:chExt cx="3725366" cy="861774"/>
          </a:xfrm>
        </p:grpSpPr>
        <p:sp>
          <p:nvSpPr>
            <p:cNvPr id="10" name="Rectangle 9"/>
            <p:cNvSpPr/>
            <p:nvPr/>
          </p:nvSpPr>
          <p:spPr>
            <a:xfrm>
              <a:off x="6804248" y="3218309"/>
              <a:ext cx="360000" cy="216024"/>
            </a:xfrm>
            <a:prstGeom prst="rect">
              <a:avLst/>
            </a:prstGeom>
            <a:gradFill flip="none" rotWithShape="1">
              <a:gsLst>
                <a:gs pos="0">
                  <a:srgbClr val="00B05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04248" y="3678932"/>
              <a:ext cx="360000" cy="21602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ontent Placeholder 5"/>
            <p:cNvSpPr txBox="1">
              <a:spLocks/>
            </p:cNvSpPr>
            <p:nvPr/>
          </p:nvSpPr>
          <p:spPr>
            <a:xfrm>
              <a:off x="7289254" y="3140968"/>
              <a:ext cx="3240360" cy="861774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nl-BE" sz="2000" dirty="0" smtClean="0">
                  <a:latin typeface="+mn-lt"/>
                </a:rPr>
                <a:t>0-100%</a:t>
              </a:r>
            </a:p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nl-BE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No </a:t>
              </a:r>
              <a:r>
                <a:rPr kumimoji="0" lang="nl-BE" sz="2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season</a:t>
              </a:r>
              <a:endParaRPr kumimoji="0" lang="nl-BE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2" name="Content Placeholder 5"/>
          <p:cNvSpPr txBox="1">
            <a:spLocks/>
          </p:cNvSpPr>
          <p:nvPr/>
        </p:nvSpPr>
        <p:spPr>
          <a:xfrm>
            <a:off x="6876256" y="2073042"/>
            <a:ext cx="2088232" cy="70788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b="1" i="1" noProof="0" dirty="0" err="1" smtClean="0">
                <a:latin typeface="+mn-lt"/>
              </a:rPr>
              <a:t>Example</a:t>
            </a:r>
            <a:r>
              <a:rPr lang="nl-BE" sz="2000" b="1" i="1" noProof="0" dirty="0" smtClean="0">
                <a:latin typeface="+mn-lt"/>
              </a:rPr>
              <a:t> of </a:t>
            </a:r>
            <a:br>
              <a:rPr lang="nl-BE" sz="2000" b="1" i="1" noProof="0" dirty="0" smtClean="0">
                <a:latin typeface="+mn-lt"/>
              </a:rPr>
            </a:br>
            <a:r>
              <a:rPr lang="nl-BE" sz="2000" b="1" i="1" noProof="0" dirty="0" err="1" smtClean="0">
                <a:latin typeface="+mn-lt"/>
              </a:rPr>
              <a:t>NRT-processing</a:t>
            </a:r>
            <a:endParaRPr kumimoji="0" lang="nl-BE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827584" y="260648"/>
          <a:ext cx="7416824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23528" y="2115703"/>
            <a:ext cx="8496944" cy="2185214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800" dirty="0" smtClean="0">
                <a:solidFill>
                  <a:srgbClr val="00D800"/>
                </a:solidFill>
              </a:rPr>
              <a:t>Installation, data preparation &amp; deliveries to FAO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800" dirty="0" smtClean="0"/>
              <a:t>Image processing, at VITO &amp; FAO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800" dirty="0" smtClean="0"/>
              <a:t>Further analysis &amp; visualisation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358212" y="55986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51520" y="724634"/>
            <a:ext cx="87129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nl-BE" altLang="zh-CN" sz="2000" b="1" dirty="0" smtClean="0"/>
              <a:t>Images </a:t>
            </a:r>
            <a:r>
              <a:rPr lang="nl-BE" altLang="zh-CN" sz="2000" b="1" dirty="0" smtClean="0">
                <a:sym typeface="Symbol"/>
              </a:rPr>
              <a:t> </a:t>
            </a:r>
            <a:r>
              <a:rPr lang="nl-BE" altLang="zh-CN" sz="2000" b="1" dirty="0" err="1" smtClean="0">
                <a:sym typeface="Symbol"/>
              </a:rPr>
              <a:t>RUM-files</a:t>
            </a:r>
            <a:r>
              <a:rPr lang="nl-BE" altLang="zh-CN" sz="2000" b="1" dirty="0" smtClean="0">
                <a:sym typeface="Symbol"/>
              </a:rPr>
              <a:t> (</a:t>
            </a:r>
            <a:r>
              <a:rPr lang="nl-BE" altLang="zh-CN" sz="2000" b="1" dirty="0" err="1" smtClean="0">
                <a:sym typeface="Symbol"/>
              </a:rPr>
              <a:t>Regional</a:t>
            </a:r>
            <a:r>
              <a:rPr lang="nl-BE" altLang="zh-CN" sz="2000" b="1" dirty="0" smtClean="0">
                <a:sym typeface="Symbol"/>
              </a:rPr>
              <a:t> </a:t>
            </a:r>
            <a:r>
              <a:rPr lang="nl-BE" altLang="zh-CN" sz="2000" b="1" dirty="0" err="1" smtClean="0">
                <a:sym typeface="Symbol"/>
              </a:rPr>
              <a:t>Unmixed</a:t>
            </a:r>
            <a:r>
              <a:rPr lang="nl-BE" altLang="zh-CN" sz="2000" b="1" dirty="0" smtClean="0">
                <a:sym typeface="Symbol"/>
              </a:rPr>
              <a:t> </a:t>
            </a:r>
            <a:r>
              <a:rPr lang="nl-BE" altLang="zh-CN" sz="2000" b="1" dirty="0" err="1" smtClean="0">
                <a:sym typeface="Symbol"/>
              </a:rPr>
              <a:t>Means</a:t>
            </a:r>
            <a:r>
              <a:rPr lang="nl-BE" altLang="zh-CN" sz="2000" b="1" dirty="0" smtClean="0">
                <a:sym typeface="Symbol"/>
              </a:rPr>
              <a:t>) [ Database]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504" y="3140968"/>
            <a:ext cx="4680000" cy="1733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cropmaskJRC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4941168"/>
            <a:ext cx="4680000" cy="1743963"/>
          </a:xfrm>
          <a:prstGeom prst="rect">
            <a:avLst/>
          </a:prstGeom>
        </p:spPr>
      </p:pic>
      <p:pic>
        <p:nvPicPr>
          <p:cNvPr id="8" name="Picture 2" descr="C:\DOC\PROJECTEN\ASIS_FAO\02_Evolutions\2012_09_Interim\Fig\HY0m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7504" y="1340768"/>
            <a:ext cx="4680000" cy="1701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179512" y="2276872"/>
            <a:ext cx="1440160" cy="7017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noProof="0" dirty="0" err="1" smtClean="0">
                <a:latin typeface="+mn-lt"/>
              </a:rPr>
              <a:t>Any</a:t>
            </a:r>
            <a:r>
              <a:rPr lang="nl-BE" noProof="0" dirty="0" smtClean="0">
                <a:latin typeface="+mn-lt"/>
              </a:rPr>
              <a:t> IN-IMG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(e.g. </a:t>
            </a:r>
            <a:r>
              <a:rPr lang="nl-BE" dirty="0" smtClean="0">
                <a:latin typeface="+mn-lt"/>
                <a:sym typeface="Symbol"/>
              </a:rPr>
              <a:t>µ</a:t>
            </a:r>
            <a:r>
              <a:rPr kumimoji="0" lang="nl-BE" b="0" i="0" u="none" strike="noStrike" kern="1200" cap="none" spc="0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VHI</a:t>
            </a:r>
            <a:r>
              <a:rPr kumimoji="0" lang="nl-BE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Symbol"/>
              </a:rPr>
              <a:t>)</a:t>
            </a:r>
            <a:endParaRPr kumimoji="0" lang="nl-BE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51518" y="5949280"/>
            <a:ext cx="144016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 </a:t>
            </a:r>
            <a:r>
              <a:rPr kumimoji="0" lang="nl-BE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Crop</a:t>
            </a:r>
            <a:r>
              <a:rPr kumimoji="0" lang="nl-BE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nl-BE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nl-BE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Mask</a:t>
            </a:r>
            <a:endParaRPr kumimoji="0" lang="nl-BE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4648" y="4221088"/>
            <a:ext cx="144016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dirty="0" err="1" smtClean="0">
                <a:latin typeface="+mn-lt"/>
              </a:rPr>
              <a:t>Regions</a:t>
            </a:r>
            <a:r>
              <a:rPr lang="nl-BE" dirty="0" smtClean="0">
                <a:latin typeface="+mn-lt"/>
              </a:rPr>
              <a:t> Map</a:t>
            </a:r>
            <a:br>
              <a:rPr lang="nl-BE" dirty="0" smtClean="0">
                <a:latin typeface="+mn-lt"/>
              </a:rPr>
            </a:br>
            <a:r>
              <a:rPr lang="nl-BE" dirty="0" smtClean="0">
                <a:latin typeface="+mn-lt"/>
              </a:rPr>
              <a:t>(GAUL1)</a:t>
            </a:r>
            <a:endParaRPr lang="nl-BE" noProof="0" dirty="0" smtClean="0">
              <a:latin typeface="+mn-lt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4857392" y="1375452"/>
            <a:ext cx="432048" cy="525658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5382750" y="1412776"/>
            <a:ext cx="3672408" cy="495520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b="1" i="1" noProof="0" dirty="0" smtClean="0">
                <a:latin typeface="+mn-lt"/>
              </a:rPr>
              <a:t>RUM-FILE:</a:t>
            </a: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dirty="0" smtClean="0">
                <a:latin typeface="+mn-lt"/>
              </a:rPr>
              <a:t> ASCII-TXT</a:t>
            </a: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noProof="0" dirty="0" smtClean="0">
                <a:latin typeface="+mn-lt"/>
              </a:rPr>
              <a:t> </a:t>
            </a:r>
            <a:r>
              <a:rPr lang="nl-BE" sz="2000" i="1" noProof="0" dirty="0" err="1" smtClean="0">
                <a:latin typeface="+mn-lt"/>
              </a:rPr>
              <a:t>Comma-separated</a:t>
            </a:r>
            <a:r>
              <a:rPr lang="nl-BE" sz="2000" i="1" noProof="0" dirty="0" smtClean="0">
                <a:latin typeface="+mn-lt"/>
              </a:rPr>
              <a:t> </a:t>
            </a:r>
            <a:r>
              <a:rPr lang="nl-BE" sz="2000" i="1" noProof="0" dirty="0" err="1" smtClean="0">
                <a:latin typeface="+mn-lt"/>
              </a:rPr>
              <a:t>values</a:t>
            </a:r>
            <a:endParaRPr lang="nl-BE" sz="2000" i="1" noProof="0" dirty="0" smtClean="0">
              <a:latin typeface="+mn-lt"/>
            </a:endParaRP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Each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line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contains</a:t>
            </a:r>
            <a:r>
              <a:rPr lang="nl-BE" sz="2000" i="1" dirty="0" smtClean="0">
                <a:latin typeface="+mn-lt"/>
              </a:rPr>
              <a:t> MEAN </a:t>
            </a:r>
            <a:r>
              <a:rPr lang="nl-BE" sz="2000" i="1" dirty="0" err="1" smtClean="0">
                <a:latin typeface="+mn-lt"/>
              </a:rPr>
              <a:t>value</a:t>
            </a:r>
            <a:r>
              <a:rPr lang="nl-BE" sz="2000" i="1" dirty="0" smtClean="0">
                <a:latin typeface="+mn-lt"/>
              </a:rPr>
              <a:t> of </a:t>
            </a:r>
            <a:r>
              <a:rPr lang="nl-BE" sz="2000" i="1" dirty="0" err="1" smtClean="0">
                <a:latin typeface="+mn-lt"/>
              </a:rPr>
              <a:t>IN-IMG-values</a:t>
            </a:r>
            <a:r>
              <a:rPr lang="nl-BE" sz="2000" i="1" dirty="0" smtClean="0">
                <a:latin typeface="+mn-lt"/>
              </a:rPr>
              <a:t> of </a:t>
            </a:r>
            <a:r>
              <a:rPr lang="nl-BE" sz="2000" i="1" dirty="0" err="1" smtClean="0">
                <a:latin typeface="+mn-lt"/>
              </a:rPr>
              <a:t>crop</a:t>
            </a:r>
            <a:r>
              <a:rPr lang="nl-BE" sz="2000" i="1" dirty="0" smtClean="0">
                <a:latin typeface="+mn-lt"/>
              </a:rPr>
              <a:t> pixels in a </a:t>
            </a:r>
            <a:r>
              <a:rPr lang="nl-BE" sz="2000" i="1" dirty="0" err="1" smtClean="0">
                <a:latin typeface="+mn-lt"/>
              </a:rPr>
              <a:t>given</a:t>
            </a:r>
            <a:r>
              <a:rPr lang="nl-BE" sz="2000" i="1" dirty="0" smtClean="0">
                <a:latin typeface="+mn-lt"/>
              </a:rPr>
              <a:t> GAUL1-region</a:t>
            </a: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noProof="0" dirty="0" smtClean="0">
                <a:latin typeface="+mn-lt"/>
              </a:rPr>
              <a:t> </a:t>
            </a:r>
            <a:r>
              <a:rPr lang="nl-BE" sz="2000" i="1" noProof="0" dirty="0" err="1" smtClean="0">
                <a:latin typeface="+mn-lt"/>
              </a:rPr>
              <a:t>Additional</a:t>
            </a:r>
            <a:r>
              <a:rPr lang="nl-BE" sz="2000" i="1" noProof="0" dirty="0" smtClean="0">
                <a:latin typeface="+mn-lt"/>
              </a:rPr>
              <a:t> items: date, </a:t>
            </a:r>
            <a:r>
              <a:rPr lang="nl-BE" sz="2000" i="1" noProof="0" dirty="0" err="1" smtClean="0">
                <a:latin typeface="+mn-lt"/>
              </a:rPr>
              <a:t>sensor-ID</a:t>
            </a:r>
            <a:r>
              <a:rPr lang="nl-BE" sz="2000" i="1" noProof="0" dirty="0" smtClean="0">
                <a:latin typeface="+mn-lt"/>
              </a:rPr>
              <a:t>, </a:t>
            </a:r>
            <a:r>
              <a:rPr lang="nl-BE" sz="2000" i="1" noProof="0" dirty="0" err="1" smtClean="0">
                <a:latin typeface="+mn-lt"/>
              </a:rPr>
              <a:t>variable-ID</a:t>
            </a:r>
            <a:r>
              <a:rPr lang="nl-BE" sz="2000" i="1" noProof="0" dirty="0" smtClean="0">
                <a:latin typeface="+mn-lt"/>
              </a:rPr>
              <a:t>,…</a:t>
            </a: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nl-BE" sz="2000" i="1" dirty="0" smtClean="0">
              <a:latin typeface="+mn-lt"/>
            </a:endParaRP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nl-BE" sz="2000" i="1" noProof="0" dirty="0" smtClean="0">
              <a:latin typeface="+mn-lt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2000" b="1" i="1" dirty="0" smtClean="0">
                <a:latin typeface="+mn-lt"/>
              </a:rPr>
              <a:t>IMG2RUM </a:t>
            </a:r>
            <a:r>
              <a:rPr lang="nl-BE" sz="2000" b="1" i="1" dirty="0" err="1" smtClean="0">
                <a:latin typeface="+mn-lt"/>
              </a:rPr>
              <a:t>only</a:t>
            </a:r>
            <a:r>
              <a:rPr lang="nl-BE" sz="2000" b="1" i="1" dirty="0" smtClean="0">
                <a:latin typeface="+mn-lt"/>
              </a:rPr>
              <a:t> </a:t>
            </a:r>
            <a:r>
              <a:rPr lang="nl-BE" sz="2000" b="1" i="1" dirty="0" err="1" smtClean="0">
                <a:latin typeface="+mn-lt"/>
              </a:rPr>
              <a:t>works</a:t>
            </a:r>
            <a:r>
              <a:rPr lang="nl-BE" sz="2000" b="1" i="1" dirty="0" smtClean="0">
                <a:latin typeface="+mn-lt"/>
              </a:rPr>
              <a:t> </a:t>
            </a:r>
            <a:r>
              <a:rPr lang="nl-BE" sz="2000" b="1" i="1" dirty="0" err="1" smtClean="0">
                <a:latin typeface="+mn-lt"/>
              </a:rPr>
              <a:t>for</a:t>
            </a:r>
            <a:r>
              <a:rPr lang="nl-BE" sz="2000" b="1" i="1" dirty="0" smtClean="0">
                <a:latin typeface="+mn-lt"/>
              </a:rPr>
              <a:t> </a:t>
            </a:r>
            <a:br>
              <a:rPr lang="nl-BE" sz="2000" b="1" i="1" dirty="0" smtClean="0">
                <a:latin typeface="+mn-lt"/>
              </a:rPr>
            </a:br>
            <a:r>
              <a:rPr lang="nl-BE" sz="2000" b="1" i="1" dirty="0" err="1" smtClean="0">
                <a:latin typeface="+mn-lt"/>
              </a:rPr>
              <a:t>IN-IMGs</a:t>
            </a:r>
            <a:r>
              <a:rPr lang="nl-BE" sz="2000" b="1" i="1" dirty="0" smtClean="0">
                <a:latin typeface="+mn-lt"/>
              </a:rPr>
              <a:t> </a:t>
            </a:r>
            <a:r>
              <a:rPr lang="nl-BE" sz="2000" b="1" i="1" dirty="0" err="1" smtClean="0">
                <a:latin typeface="+mn-lt"/>
              </a:rPr>
              <a:t>with</a:t>
            </a:r>
            <a:r>
              <a:rPr lang="nl-BE" sz="2000" b="1" i="1" dirty="0" smtClean="0">
                <a:latin typeface="+mn-lt"/>
              </a:rPr>
              <a:t> </a:t>
            </a:r>
            <a:r>
              <a:rPr lang="nl-BE" sz="2000" b="1" i="1" dirty="0" err="1" smtClean="0">
                <a:latin typeface="+mn-lt"/>
              </a:rPr>
              <a:t>ordinal</a:t>
            </a:r>
            <a:r>
              <a:rPr lang="nl-BE" sz="2000" b="1" i="1" dirty="0" smtClean="0">
                <a:latin typeface="+mn-lt"/>
              </a:rPr>
              <a:t> variables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2000" b="1" i="1" noProof="0" dirty="0" smtClean="0">
                <a:latin typeface="+mn-lt"/>
              </a:rPr>
              <a:t>e.g. NDVI, VHI, </a:t>
            </a:r>
            <a:r>
              <a:rPr lang="nl-BE" sz="2000" b="1" i="1" dirty="0" smtClean="0">
                <a:latin typeface="+mn-lt"/>
                <a:sym typeface="Symbol"/>
              </a:rPr>
              <a:t>µ</a:t>
            </a:r>
            <a:r>
              <a:rPr lang="nl-BE" sz="2000" b="1" i="1" baseline="-25000" noProof="0" dirty="0" smtClean="0">
                <a:latin typeface="+mn-lt"/>
                <a:sym typeface="Symbol"/>
              </a:rPr>
              <a:t>VHI</a:t>
            </a:r>
            <a:r>
              <a:rPr lang="nl-BE" sz="2000" b="1" i="1" noProof="0" dirty="0" smtClean="0">
                <a:latin typeface="+mn-lt"/>
                <a:sym typeface="Symbol"/>
              </a:rPr>
              <a:t>, …</a:t>
            </a:r>
            <a:endParaRPr lang="nl-BE" sz="2000" b="1" i="1" noProof="0" dirty="0" smtClean="0">
              <a:latin typeface="+mn-lt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000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358212" y="55986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51520" y="724634"/>
            <a:ext cx="871296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/>
            <a:r>
              <a:rPr lang="nl-BE" altLang="zh-CN" sz="2000" b="1" dirty="0" smtClean="0"/>
              <a:t>Images </a:t>
            </a:r>
            <a:r>
              <a:rPr lang="nl-BE" altLang="zh-CN" sz="2000" b="1" dirty="0" smtClean="0">
                <a:sym typeface="Symbol"/>
              </a:rPr>
              <a:t> </a:t>
            </a:r>
            <a:r>
              <a:rPr lang="nl-BE" altLang="zh-CN" sz="2000" b="1" dirty="0" err="1" smtClean="0">
                <a:sym typeface="Symbol"/>
              </a:rPr>
              <a:t>RUM-files</a:t>
            </a:r>
            <a:r>
              <a:rPr lang="nl-BE" altLang="zh-CN" sz="2000" b="1" dirty="0" smtClean="0">
                <a:sym typeface="Symbol"/>
              </a:rPr>
              <a:t> (</a:t>
            </a:r>
            <a:r>
              <a:rPr lang="nl-BE" altLang="zh-CN" sz="2000" b="1" dirty="0" err="1" smtClean="0">
                <a:sym typeface="Symbol"/>
              </a:rPr>
              <a:t>Regional</a:t>
            </a:r>
            <a:r>
              <a:rPr lang="nl-BE" altLang="zh-CN" sz="2000" b="1" dirty="0" smtClean="0">
                <a:sym typeface="Symbol"/>
              </a:rPr>
              <a:t> </a:t>
            </a:r>
            <a:r>
              <a:rPr lang="nl-BE" altLang="zh-CN" sz="2000" b="1" dirty="0" err="1" smtClean="0">
                <a:sym typeface="Symbol"/>
              </a:rPr>
              <a:t>Unmixed</a:t>
            </a:r>
            <a:r>
              <a:rPr lang="nl-BE" altLang="zh-CN" sz="2000" b="1" dirty="0" smtClean="0">
                <a:sym typeface="Symbol"/>
              </a:rPr>
              <a:t> </a:t>
            </a:r>
            <a:r>
              <a:rPr lang="nl-BE" altLang="zh-CN" sz="2000" b="1" dirty="0" err="1" smtClean="0">
                <a:sym typeface="Symbol"/>
              </a:rPr>
              <a:t>Means</a:t>
            </a:r>
            <a:r>
              <a:rPr lang="nl-BE" altLang="zh-CN" sz="2000" b="1" dirty="0" smtClean="0">
                <a:sym typeface="Symbol"/>
              </a:rPr>
              <a:t>) [ Database]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504" y="3140968"/>
            <a:ext cx="4680000" cy="17339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cropmaskJRC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504" y="4941168"/>
            <a:ext cx="4680000" cy="1743963"/>
          </a:xfrm>
          <a:prstGeom prst="rect">
            <a:avLst/>
          </a:prstGeom>
        </p:spPr>
      </p:pic>
      <p:pic>
        <p:nvPicPr>
          <p:cNvPr id="8" name="Picture 2" descr="C:\DOC\PROJECTEN\ASIS_FAO\02_Evolutions\2012_09_Interim\Fig\HY0m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7504" y="1340768"/>
            <a:ext cx="4680000" cy="1701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179512" y="2608958"/>
            <a:ext cx="1440160" cy="3693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noProof="0" dirty="0" err="1" smtClean="0">
                <a:latin typeface="+mn-lt"/>
              </a:rPr>
              <a:t>Any</a:t>
            </a:r>
            <a:r>
              <a:rPr lang="nl-BE" noProof="0" dirty="0" smtClean="0">
                <a:latin typeface="+mn-lt"/>
              </a:rPr>
              <a:t> IN-IMG</a:t>
            </a:r>
          </a:p>
        </p:txBody>
      </p:sp>
      <p:sp>
        <p:nvSpPr>
          <p:cNvPr id="10" name="Content Placeholder 5"/>
          <p:cNvSpPr txBox="1">
            <a:spLocks/>
          </p:cNvSpPr>
          <p:nvPr/>
        </p:nvSpPr>
        <p:spPr>
          <a:xfrm>
            <a:off x="51518" y="5949280"/>
            <a:ext cx="144016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Global </a:t>
            </a:r>
            <a:r>
              <a:rPr kumimoji="0" lang="nl-BE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Crop</a:t>
            </a:r>
            <a:r>
              <a:rPr kumimoji="0" lang="nl-BE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/>
            </a:r>
            <a:br>
              <a:rPr kumimoji="0" lang="nl-BE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nl-BE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Mask</a:t>
            </a:r>
            <a:endParaRPr kumimoji="0" lang="nl-BE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4648" y="4221088"/>
            <a:ext cx="144016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dirty="0" err="1" smtClean="0">
                <a:latin typeface="+mn-lt"/>
              </a:rPr>
              <a:t>Regions</a:t>
            </a:r>
            <a:r>
              <a:rPr lang="nl-BE" dirty="0" smtClean="0">
                <a:latin typeface="+mn-lt"/>
              </a:rPr>
              <a:t> Map</a:t>
            </a:r>
            <a:br>
              <a:rPr lang="nl-BE" dirty="0" smtClean="0">
                <a:latin typeface="+mn-lt"/>
              </a:rPr>
            </a:br>
            <a:r>
              <a:rPr lang="nl-BE" dirty="0" smtClean="0">
                <a:latin typeface="+mn-lt"/>
              </a:rPr>
              <a:t>(GAUL1)</a:t>
            </a:r>
            <a:endParaRPr lang="nl-BE" noProof="0" dirty="0" smtClean="0">
              <a:latin typeface="+mn-lt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4857392" y="1375452"/>
            <a:ext cx="432048" cy="525658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5382750" y="1412776"/>
            <a:ext cx="3672408" cy="501675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sz="2000" b="1" i="1" noProof="0" dirty="0" smtClean="0">
                <a:latin typeface="+mn-lt"/>
              </a:rPr>
              <a:t>     OUTPUT:</a:t>
            </a: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Same</a:t>
            </a:r>
            <a:r>
              <a:rPr lang="nl-BE" sz="2000" i="1" dirty="0" smtClean="0">
                <a:latin typeface="+mn-lt"/>
              </a:rPr>
              <a:t> type of </a:t>
            </a:r>
            <a:r>
              <a:rPr lang="nl-BE" sz="2000" i="1" dirty="0" err="1" smtClean="0">
                <a:latin typeface="+mn-lt"/>
              </a:rPr>
              <a:t>RUM-files</a:t>
            </a:r>
            <a:r>
              <a:rPr lang="nl-BE" sz="2000" i="1" dirty="0" smtClean="0">
                <a:latin typeface="+mn-lt"/>
              </a:rPr>
              <a:t> </a:t>
            </a:r>
            <a:br>
              <a:rPr lang="nl-BE" sz="2000" i="1" dirty="0" smtClean="0">
                <a:latin typeface="+mn-lt"/>
              </a:rPr>
            </a:br>
            <a:r>
              <a:rPr lang="nl-BE" sz="2000" i="1" dirty="0" smtClean="0">
                <a:latin typeface="+mn-lt"/>
              </a:rPr>
              <a:t> as </a:t>
            </a:r>
            <a:r>
              <a:rPr lang="nl-BE" sz="2000" i="1" dirty="0" err="1" smtClean="0">
                <a:latin typeface="+mn-lt"/>
              </a:rPr>
              <a:t>for</a:t>
            </a:r>
            <a:r>
              <a:rPr lang="nl-BE" sz="2000" i="1" dirty="0" smtClean="0">
                <a:latin typeface="+mn-lt"/>
              </a:rPr>
              <a:t> IMG2RUM</a:t>
            </a: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dirty="0" err="1" smtClean="0">
                <a:latin typeface="+mn-lt"/>
              </a:rPr>
              <a:t>Instead</a:t>
            </a:r>
            <a:r>
              <a:rPr lang="nl-BE" sz="2000" i="1" dirty="0" smtClean="0">
                <a:latin typeface="+mn-lt"/>
              </a:rPr>
              <a:t> of </a:t>
            </a:r>
            <a:r>
              <a:rPr lang="nl-BE" sz="2000" i="1" dirty="0" err="1" smtClean="0">
                <a:latin typeface="+mn-lt"/>
              </a:rPr>
              <a:t>regional</a:t>
            </a:r>
            <a:r>
              <a:rPr lang="nl-BE" sz="2000" i="1" dirty="0" smtClean="0">
                <a:latin typeface="+mn-lt"/>
              </a:rPr>
              <a:t> MEANS, </a:t>
            </a:r>
            <a:br>
              <a:rPr lang="nl-BE" sz="2000" i="1" dirty="0" smtClean="0">
                <a:latin typeface="+mn-lt"/>
              </a:rPr>
            </a:br>
            <a:r>
              <a:rPr lang="nl-BE" sz="2000" i="1" dirty="0" smtClean="0">
                <a:latin typeface="+mn-lt"/>
              </a:rPr>
              <a:t>the file </a:t>
            </a:r>
            <a:r>
              <a:rPr lang="nl-BE" sz="2000" i="1" dirty="0" err="1" smtClean="0">
                <a:latin typeface="+mn-lt"/>
              </a:rPr>
              <a:t>contains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regional</a:t>
            </a:r>
            <a:r>
              <a:rPr lang="nl-BE" sz="2000" i="1" dirty="0" smtClean="0">
                <a:latin typeface="+mn-lt"/>
              </a:rPr>
              <a:t> FREQUENCIES of a </a:t>
            </a:r>
            <a:r>
              <a:rPr lang="nl-BE" sz="2000" i="1" dirty="0" err="1" smtClean="0">
                <a:latin typeface="+mn-lt"/>
              </a:rPr>
              <a:t>given</a:t>
            </a:r>
            <a:r>
              <a:rPr lang="nl-BE" sz="2000" i="1" dirty="0" smtClean="0">
                <a:latin typeface="+mn-lt"/>
              </a:rPr>
              <a:t> “</a:t>
            </a:r>
            <a:r>
              <a:rPr lang="nl-BE" sz="2000" i="1" dirty="0" err="1" smtClean="0">
                <a:latin typeface="+mn-lt"/>
              </a:rPr>
              <a:t>event</a:t>
            </a:r>
            <a:r>
              <a:rPr lang="nl-BE" sz="2000" i="1" dirty="0" smtClean="0">
                <a:latin typeface="+mn-lt"/>
              </a:rPr>
              <a:t>”.</a:t>
            </a:r>
          </a:p>
          <a:p>
            <a:pPr marL="216000" lvl="0" indent="-180000" fontAlgn="auto">
              <a:spcBef>
                <a:spcPct val="200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nl-BE" sz="2000" i="1" dirty="0" err="1" smtClean="0">
                <a:latin typeface="+mn-lt"/>
              </a:rPr>
              <a:t>If</a:t>
            </a:r>
            <a:r>
              <a:rPr lang="nl-BE" sz="2000" i="1" dirty="0" smtClean="0">
                <a:latin typeface="+mn-lt"/>
              </a:rPr>
              <a:t> IN-IMG = </a:t>
            </a:r>
            <a:r>
              <a:rPr lang="nl-BE" sz="2000" i="1" dirty="0" err="1" smtClean="0">
                <a:latin typeface="+mn-lt"/>
              </a:rPr>
              <a:t>classification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smtClean="0">
                <a:sym typeface="Symbol"/>
              </a:rPr>
              <a:t> </a:t>
            </a:r>
            <a:r>
              <a:rPr lang="nl-BE" sz="2000" i="1" dirty="0" smtClean="0">
                <a:latin typeface="+mn-lt"/>
              </a:rPr>
              <a:t/>
            </a:r>
            <a:br>
              <a:rPr lang="nl-BE" sz="2000" i="1" dirty="0" smtClean="0">
                <a:latin typeface="+mn-lt"/>
              </a:rPr>
            </a:br>
            <a:r>
              <a:rPr lang="nl-BE" sz="2000" i="1" dirty="0" err="1" smtClean="0">
                <a:latin typeface="+mn-lt"/>
              </a:rPr>
              <a:t>Event</a:t>
            </a:r>
            <a:r>
              <a:rPr lang="nl-BE" sz="2000" i="1" dirty="0" smtClean="0">
                <a:latin typeface="+mn-lt"/>
              </a:rPr>
              <a:t> = </a:t>
            </a:r>
            <a:r>
              <a:rPr lang="nl-BE" sz="2000" i="1" dirty="0" err="1" smtClean="0">
                <a:latin typeface="+mn-lt"/>
              </a:rPr>
              <a:t>frequency</a:t>
            </a:r>
            <a:r>
              <a:rPr lang="nl-BE" sz="2000" i="1" dirty="0" smtClean="0">
                <a:latin typeface="+mn-lt"/>
              </a:rPr>
              <a:t> of a  </a:t>
            </a:r>
            <a:br>
              <a:rPr lang="nl-BE" sz="2000" i="1" dirty="0" smtClean="0">
                <a:latin typeface="+mn-lt"/>
              </a:rPr>
            </a:br>
            <a:r>
              <a:rPr lang="nl-BE" sz="2000" i="1" dirty="0" smtClean="0">
                <a:latin typeface="+mn-lt"/>
              </a:rPr>
              <a:t>              </a:t>
            </a:r>
            <a:r>
              <a:rPr lang="nl-BE" sz="2000" i="1" dirty="0" err="1" smtClean="0">
                <a:latin typeface="+mn-lt"/>
              </a:rPr>
              <a:t>given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class</a:t>
            </a:r>
            <a:endParaRPr lang="nl-BE" sz="2000" i="1" dirty="0" smtClean="0">
              <a:latin typeface="+mn-lt"/>
            </a:endParaRP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dirty="0" err="1" smtClean="0">
                <a:latin typeface="+mn-lt"/>
              </a:rPr>
              <a:t>If</a:t>
            </a:r>
            <a:r>
              <a:rPr lang="nl-BE" sz="2000" i="1" dirty="0" smtClean="0">
                <a:latin typeface="+mn-lt"/>
              </a:rPr>
              <a:t> IN-IMG = </a:t>
            </a:r>
            <a:r>
              <a:rPr lang="nl-BE" sz="2000" i="1" dirty="0" err="1" smtClean="0">
                <a:latin typeface="+mn-lt"/>
              </a:rPr>
              <a:t>ordinal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smtClean="0">
                <a:latin typeface="+mn-lt"/>
                <a:sym typeface="Symbol"/>
              </a:rPr>
              <a:t></a:t>
            </a:r>
            <a:br>
              <a:rPr lang="nl-BE" sz="2000" i="1" dirty="0" smtClean="0">
                <a:latin typeface="+mn-lt"/>
                <a:sym typeface="Symbol"/>
              </a:rPr>
            </a:br>
            <a:r>
              <a:rPr lang="nl-BE" sz="2000" i="1" dirty="0" err="1" smtClean="0">
                <a:latin typeface="+mn-lt"/>
                <a:sym typeface="Symbol"/>
              </a:rPr>
              <a:t>Event</a:t>
            </a:r>
            <a:r>
              <a:rPr lang="nl-BE" sz="2000" i="1" dirty="0" smtClean="0">
                <a:latin typeface="+mn-lt"/>
                <a:sym typeface="Symbol"/>
              </a:rPr>
              <a:t> = </a:t>
            </a:r>
            <a:r>
              <a:rPr lang="nl-BE" sz="2000" i="1" dirty="0" err="1" smtClean="0">
                <a:latin typeface="+mn-lt"/>
                <a:sym typeface="Symbol"/>
              </a:rPr>
              <a:t>frequency</a:t>
            </a:r>
            <a:r>
              <a:rPr lang="nl-BE" sz="2000" i="1" dirty="0" smtClean="0">
                <a:latin typeface="+mn-lt"/>
                <a:sym typeface="Symbol"/>
              </a:rPr>
              <a:t> of pixels </a:t>
            </a:r>
            <a:r>
              <a:rPr lang="nl-BE" sz="2000" i="1" dirty="0" err="1" smtClean="0">
                <a:latin typeface="+mn-lt"/>
                <a:sym typeface="Symbol"/>
              </a:rPr>
              <a:t>with</a:t>
            </a:r>
            <a:r>
              <a:rPr lang="nl-BE" sz="2000" i="1" dirty="0" smtClean="0">
                <a:latin typeface="+mn-lt"/>
                <a:sym typeface="Symbol"/>
              </a:rPr>
              <a:t> </a:t>
            </a:r>
            <a:r>
              <a:rPr lang="nl-BE" sz="2000" i="1" dirty="0" err="1" smtClean="0">
                <a:latin typeface="+mn-lt"/>
                <a:sym typeface="Symbol"/>
              </a:rPr>
              <a:t>values</a:t>
            </a:r>
            <a:r>
              <a:rPr lang="nl-BE" sz="2000" i="1" dirty="0" smtClean="0">
                <a:latin typeface="+mn-lt"/>
                <a:sym typeface="Symbol"/>
              </a:rPr>
              <a:t> in a </a:t>
            </a:r>
            <a:r>
              <a:rPr lang="nl-BE" sz="2000" i="1" dirty="0" err="1" smtClean="0">
                <a:latin typeface="+mn-lt"/>
                <a:sym typeface="Symbol"/>
              </a:rPr>
              <a:t>given</a:t>
            </a:r>
            <a:r>
              <a:rPr lang="nl-BE" sz="2000" i="1" dirty="0" smtClean="0">
                <a:latin typeface="+mn-lt"/>
                <a:sym typeface="Symbol"/>
              </a:rPr>
              <a:t> range.</a:t>
            </a:r>
            <a:br>
              <a:rPr lang="nl-BE" sz="2000" i="1" dirty="0" smtClean="0">
                <a:latin typeface="+mn-lt"/>
                <a:sym typeface="Symbol"/>
              </a:rPr>
            </a:br>
            <a:r>
              <a:rPr lang="nl-BE" sz="2000" i="1" dirty="0" smtClean="0">
                <a:latin typeface="+mn-lt"/>
                <a:sym typeface="Symbol"/>
              </a:rPr>
              <a:t>E.g.: </a:t>
            </a:r>
            <a:r>
              <a:rPr lang="nl-BE" sz="2000" i="1" dirty="0" smtClean="0">
                <a:latin typeface="+mn-lt"/>
                <a:sym typeface="Symbol"/>
              </a:rPr>
              <a:t>µ</a:t>
            </a:r>
            <a:r>
              <a:rPr lang="nl-BE" sz="2000" i="1" baseline="-25000" dirty="0" smtClean="0">
                <a:latin typeface="+mn-lt"/>
                <a:sym typeface="Symbol"/>
              </a:rPr>
              <a:t>VHI</a:t>
            </a:r>
            <a:r>
              <a:rPr lang="nl-BE" sz="2000" i="1" dirty="0" smtClean="0">
                <a:latin typeface="+mn-lt"/>
                <a:sym typeface="Symbol"/>
              </a:rPr>
              <a:t> </a:t>
            </a:r>
            <a:r>
              <a:rPr lang="nl-BE" sz="2000" i="1" dirty="0" smtClean="0">
                <a:latin typeface="+mn-lt"/>
                <a:sym typeface="Symbol"/>
              </a:rPr>
              <a:t>&lt; 35%</a:t>
            </a: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dirty="0" smtClean="0">
                <a:latin typeface="+mn-lt"/>
                <a:sym typeface="Symbol"/>
              </a:rPr>
              <a:t>Program to </a:t>
            </a:r>
            <a:r>
              <a:rPr lang="nl-BE" sz="2000" i="1" dirty="0" err="1" smtClean="0">
                <a:latin typeface="+mn-lt"/>
                <a:sym typeface="Symbol"/>
              </a:rPr>
              <a:t>be</a:t>
            </a:r>
            <a:r>
              <a:rPr lang="nl-BE" sz="2000" i="1" dirty="0" smtClean="0">
                <a:latin typeface="+mn-lt"/>
                <a:sym typeface="Symbol"/>
              </a:rPr>
              <a:t> </a:t>
            </a:r>
            <a:r>
              <a:rPr lang="nl-BE" sz="2000" i="1" dirty="0" err="1" smtClean="0">
                <a:latin typeface="+mn-lt"/>
                <a:sym typeface="Symbol"/>
              </a:rPr>
              <a:t>improved</a:t>
            </a:r>
            <a:r>
              <a:rPr lang="nl-BE" sz="2000" i="1" dirty="0" smtClean="0">
                <a:latin typeface="+mn-lt"/>
                <a:sym typeface="Symbol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358212" y="55986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505" y="836712"/>
            <a:ext cx="4566649" cy="169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4788024" y="836712"/>
            <a:ext cx="4176464" cy="1692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nl-BE" noProof="0" dirty="0" smtClean="0">
              <a:latin typeface="+mn-lt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nl-BE" dirty="0" smtClean="0">
              <a:latin typeface="+mn-lt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noProof="0" dirty="0" err="1" smtClean="0">
                <a:latin typeface="+mn-lt"/>
              </a:rPr>
              <a:t>Any</a:t>
            </a:r>
            <a:r>
              <a:rPr lang="nl-BE" noProof="0" dirty="0" smtClean="0">
                <a:latin typeface="+mn-lt"/>
              </a:rPr>
              <a:t> </a:t>
            </a:r>
            <a:r>
              <a:rPr lang="nl-BE" noProof="0" dirty="0" err="1" smtClean="0">
                <a:latin typeface="+mn-lt"/>
              </a:rPr>
              <a:t>RUM-file</a:t>
            </a:r>
            <a:endParaRPr lang="nl-BE" noProof="0" dirty="0" smtClean="0">
              <a:latin typeface="+mn-lt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nl-BE" dirty="0" smtClean="0">
              <a:latin typeface="+mn-lt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nl-BE" noProof="0" dirty="0" smtClean="0">
              <a:latin typeface="+mn-lt"/>
            </a:endParaRP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5317" y="1926163"/>
            <a:ext cx="1440160" cy="64633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nl-BE" dirty="0" err="1" smtClean="0">
                <a:latin typeface="+mn-lt"/>
              </a:rPr>
              <a:t>Regions</a:t>
            </a:r>
            <a:r>
              <a:rPr lang="nl-BE" dirty="0" smtClean="0">
                <a:latin typeface="+mn-lt"/>
              </a:rPr>
              <a:t> Map</a:t>
            </a:r>
            <a:br>
              <a:rPr lang="nl-BE" dirty="0" smtClean="0">
                <a:latin typeface="+mn-lt"/>
              </a:rPr>
            </a:br>
            <a:r>
              <a:rPr lang="nl-BE" dirty="0" smtClean="0">
                <a:latin typeface="+mn-lt"/>
              </a:rPr>
              <a:t>(GAUL1)</a:t>
            </a:r>
            <a:endParaRPr lang="nl-BE" noProof="0" dirty="0" smtClean="0">
              <a:latin typeface="+mn-lt"/>
            </a:endParaRPr>
          </a:p>
        </p:txBody>
      </p:sp>
      <p:sp>
        <p:nvSpPr>
          <p:cNvPr id="12" name="Right Brace 11"/>
          <p:cNvSpPr/>
          <p:nvPr/>
        </p:nvSpPr>
        <p:spPr>
          <a:xfrm rot="5400000">
            <a:off x="4319972" y="-1647564"/>
            <a:ext cx="432048" cy="8856984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/>
          <p:cNvGrpSpPr/>
          <p:nvPr/>
        </p:nvGrpSpPr>
        <p:grpSpPr>
          <a:xfrm>
            <a:off x="1115616" y="3036916"/>
            <a:ext cx="7072313" cy="2873375"/>
            <a:chOff x="5420567" y="3723977"/>
            <a:chExt cx="7072313" cy="28733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420567" y="3723977"/>
              <a:ext cx="7072313" cy="2873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450474" y="5043809"/>
              <a:ext cx="1297788" cy="151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Content Placeholder 5"/>
          <p:cNvSpPr txBox="1">
            <a:spLocks/>
          </p:cNvSpPr>
          <p:nvPr/>
        </p:nvSpPr>
        <p:spPr>
          <a:xfrm>
            <a:off x="611560" y="5971927"/>
            <a:ext cx="8460432" cy="769441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rtlCol="0">
            <a:spAutoFit/>
          </a:bodyPr>
          <a:lstStyle/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dirty="0" smtClean="0">
                <a:latin typeface="+mn-lt"/>
              </a:rPr>
              <a:t>Program </a:t>
            </a:r>
            <a:r>
              <a:rPr lang="nl-BE" sz="2000" i="1" dirty="0" err="1" smtClean="0">
                <a:latin typeface="+mn-lt"/>
              </a:rPr>
              <a:t>still</a:t>
            </a:r>
            <a:r>
              <a:rPr lang="nl-BE" sz="2000" i="1" dirty="0" smtClean="0">
                <a:latin typeface="+mn-lt"/>
              </a:rPr>
              <a:t> to </a:t>
            </a:r>
            <a:r>
              <a:rPr lang="nl-BE" sz="2000" i="1" dirty="0" err="1" smtClean="0">
                <a:latin typeface="+mn-lt"/>
              </a:rPr>
              <a:t>be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developed</a:t>
            </a:r>
            <a:r>
              <a:rPr lang="nl-BE" sz="2000" i="1" dirty="0" smtClean="0">
                <a:latin typeface="+mn-lt"/>
              </a:rPr>
              <a:t>. </a:t>
            </a:r>
            <a:r>
              <a:rPr lang="nl-BE" sz="2000" i="1" dirty="0" err="1" smtClean="0">
                <a:latin typeface="+mn-lt"/>
              </a:rPr>
              <a:t>Today</a:t>
            </a:r>
            <a:r>
              <a:rPr lang="nl-BE" sz="2000" i="1" dirty="0" smtClean="0">
                <a:latin typeface="+mn-lt"/>
              </a:rPr>
              <a:t>: </a:t>
            </a:r>
            <a:r>
              <a:rPr lang="nl-BE" sz="2000" i="1" dirty="0" err="1" smtClean="0">
                <a:latin typeface="+mn-lt"/>
              </a:rPr>
              <a:t>only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temporary</a:t>
            </a: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work-arounds</a:t>
            </a:r>
            <a:r>
              <a:rPr lang="nl-BE" sz="2000" i="1" dirty="0" smtClean="0">
                <a:latin typeface="+mn-lt"/>
              </a:rPr>
              <a:t> (BASIC)</a:t>
            </a:r>
          </a:p>
          <a:p>
            <a:pPr marL="216000" marR="0" lvl="0" indent="-1800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2000" i="1" dirty="0" err="1" smtClean="0">
                <a:latin typeface="+mn-lt"/>
              </a:rPr>
              <a:t>Needed</a:t>
            </a:r>
            <a:r>
              <a:rPr lang="nl-BE" sz="2000" i="1" dirty="0" smtClean="0">
                <a:latin typeface="+mn-lt"/>
              </a:rPr>
              <a:t> to </a:t>
            </a:r>
            <a:r>
              <a:rPr lang="nl-BE" sz="2000" i="1" dirty="0" err="1" smtClean="0">
                <a:latin typeface="+mn-lt"/>
              </a:rPr>
              <a:t>visualize</a:t>
            </a:r>
            <a:r>
              <a:rPr lang="nl-BE" sz="2000" i="1" dirty="0" smtClean="0">
                <a:latin typeface="+mn-lt"/>
              </a:rPr>
              <a:t> the </a:t>
            </a:r>
            <a:r>
              <a:rPr lang="nl-BE" sz="2000" i="1" dirty="0" err="1" smtClean="0">
                <a:latin typeface="+mn-lt"/>
              </a:rPr>
              <a:t>RUM-values</a:t>
            </a:r>
            <a:r>
              <a:rPr lang="nl-BE" sz="2000" i="1" dirty="0" smtClean="0">
                <a:latin typeface="+mn-lt"/>
              </a:rPr>
              <a:t> via </a:t>
            </a:r>
            <a:r>
              <a:rPr lang="nl-BE" sz="2000" i="1" dirty="0" err="1" smtClean="0">
                <a:latin typeface="+mn-lt"/>
              </a:rPr>
              <a:t>QL-generator</a:t>
            </a:r>
            <a:r>
              <a:rPr lang="nl-BE" sz="2000" i="1" dirty="0" smtClean="0">
                <a:latin typeface="+mn-lt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57014" y="1034074"/>
            <a:ext cx="8172400" cy="52475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0" indent="-457200">
              <a:spcBef>
                <a:spcPts val="1800"/>
              </a:spcBef>
            </a:pPr>
            <a:r>
              <a:rPr lang="nl-BE" sz="2000" b="1" dirty="0" smtClean="0">
                <a:sym typeface="Symbol"/>
              </a:rPr>
              <a:t>Image </a:t>
            </a:r>
            <a:r>
              <a:rPr lang="nl-BE" sz="2000" b="1" dirty="0" err="1" smtClean="0">
                <a:sym typeface="Symbol"/>
              </a:rPr>
              <a:t>resampling</a:t>
            </a:r>
            <a:r>
              <a:rPr lang="nl-BE" sz="2000" b="1" dirty="0" smtClean="0">
                <a:sym typeface="Symbol"/>
              </a:rPr>
              <a:t>			INTERPOL</a:t>
            </a:r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Quicklook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maps</a:t>
            </a:r>
            <a:r>
              <a:rPr lang="nl-BE" sz="2000" b="1" dirty="0" smtClean="0"/>
              <a:t>			</a:t>
            </a:r>
            <a:r>
              <a:rPr lang="nl-BE" sz="2000" b="1" dirty="0" err="1" smtClean="0"/>
              <a:t>QL-generator</a:t>
            </a:r>
            <a:endParaRPr lang="nl-BE" sz="2000" b="1" dirty="0" smtClean="0"/>
          </a:p>
          <a:p>
            <a:pPr marL="457200" lvl="0" indent="-457200">
              <a:spcBef>
                <a:spcPts val="1800"/>
              </a:spcBef>
            </a:pPr>
            <a:r>
              <a:rPr lang="nl-BE" sz="2000" b="1" dirty="0" err="1" smtClean="0"/>
              <a:t>Smoothing</a:t>
            </a:r>
            <a:r>
              <a:rPr lang="nl-BE" sz="2000" b="1" dirty="0" smtClean="0"/>
              <a:t> of NDVI &amp; BT4 		SMOOTH &amp; </a:t>
            </a:r>
            <a:r>
              <a:rPr lang="nl-BE" sz="2000" b="1" dirty="0" err="1" smtClean="0"/>
              <a:t>SMOOTHwk</a:t>
            </a:r>
            <a:endParaRPr lang="nl-BE" sz="2000" b="1" dirty="0" smtClean="0"/>
          </a:p>
          <a:p>
            <a:pPr marL="457200" indent="-457200">
              <a:spcBef>
                <a:spcPts val="1800"/>
              </a:spcBef>
            </a:pPr>
            <a:r>
              <a:rPr lang="en-GB" sz="2000" b="1" dirty="0" smtClean="0"/>
              <a:t>Long-Term statistics per </a:t>
            </a:r>
            <a:r>
              <a:rPr lang="en-GB" sz="2000" b="1" dirty="0" err="1" smtClean="0"/>
              <a:t>dekad</a:t>
            </a:r>
            <a:r>
              <a:rPr lang="en-GB" sz="2000" b="1" dirty="0" smtClean="0"/>
              <a:t> 	LTA</a:t>
            </a:r>
          </a:p>
          <a:p>
            <a:pPr marL="457200" indent="-457200">
              <a:spcBef>
                <a:spcPts val="1800"/>
              </a:spcBef>
            </a:pPr>
            <a:r>
              <a:rPr lang="en-GB" sz="2000" b="1" dirty="0" smtClean="0"/>
              <a:t>Differences (VCI, TCI, VHI)		DIFFER  &amp; VHI</a:t>
            </a:r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Definition</a:t>
            </a:r>
            <a:r>
              <a:rPr lang="nl-BE" sz="2000" b="1" dirty="0" smtClean="0"/>
              <a:t> of SOS/EOS (</a:t>
            </a:r>
            <a:r>
              <a:rPr lang="nl-BE" sz="2000" b="1" dirty="0" err="1" smtClean="0"/>
              <a:t>Phenology</a:t>
            </a:r>
            <a:r>
              <a:rPr lang="nl-BE" sz="2000" b="1" dirty="0" smtClean="0"/>
              <a:t>)	</a:t>
            </a:r>
            <a:r>
              <a:rPr lang="nl-BE" sz="2000" b="1" dirty="0" err="1" smtClean="0"/>
              <a:t>PHENOdat</a:t>
            </a:r>
            <a:endParaRPr lang="nl-BE" sz="2000" b="1" dirty="0" smtClean="0"/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Progress</a:t>
            </a:r>
            <a:r>
              <a:rPr lang="nl-BE" sz="2000" b="1" dirty="0" smtClean="0"/>
              <a:t> in </a:t>
            </a:r>
            <a:r>
              <a:rPr lang="nl-BE" sz="2000" b="1" dirty="0" err="1" smtClean="0"/>
              <a:t>season</a:t>
            </a:r>
            <a:r>
              <a:rPr lang="nl-BE" sz="2000" b="1" dirty="0" smtClean="0"/>
              <a:t>			</a:t>
            </a:r>
            <a:r>
              <a:rPr lang="nl-BE" sz="2000" b="1" dirty="0" err="1" smtClean="0"/>
              <a:t>PHENOnow</a:t>
            </a:r>
            <a:endParaRPr lang="en-GB" sz="2000" b="1" dirty="0" smtClean="0"/>
          </a:p>
          <a:p>
            <a:pPr marL="457200" indent="-457200">
              <a:spcBef>
                <a:spcPts val="1800"/>
              </a:spcBef>
            </a:pPr>
            <a:r>
              <a:rPr lang="nl-BE" sz="2000" b="1" dirty="0" smtClean="0"/>
              <a:t>Temporal </a:t>
            </a:r>
            <a:r>
              <a:rPr lang="nl-BE" sz="2000" b="1" dirty="0" err="1" smtClean="0"/>
              <a:t>aggregation</a:t>
            </a:r>
            <a:r>
              <a:rPr lang="nl-BE" sz="2000" b="1" dirty="0" smtClean="0"/>
              <a:t>			</a:t>
            </a:r>
            <a:r>
              <a:rPr lang="nl-BE" sz="2000" b="1" dirty="0" err="1" smtClean="0"/>
              <a:t>PHENOcum</a:t>
            </a:r>
            <a:endParaRPr lang="nl-BE" sz="2000" b="1" dirty="0" smtClean="0"/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Spatial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aggregation</a:t>
            </a:r>
            <a:r>
              <a:rPr lang="nl-BE" sz="2000" b="1" dirty="0" smtClean="0"/>
              <a:t> </a:t>
            </a:r>
            <a:r>
              <a:rPr lang="nl-BE" sz="2000" b="1" dirty="0" smtClean="0">
                <a:sym typeface="Symbol"/>
              </a:rPr>
              <a:t> </a:t>
            </a:r>
            <a:r>
              <a:rPr lang="nl-BE" sz="2000" b="1" dirty="0" err="1" smtClean="0">
                <a:sym typeface="Symbol"/>
              </a:rPr>
              <a:t>RUM-files</a:t>
            </a:r>
            <a:r>
              <a:rPr lang="nl-BE" sz="2000" b="1" dirty="0" smtClean="0"/>
              <a:t>	IMG2RUM  &amp; CLS2RUM</a:t>
            </a:r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RUM-file</a:t>
            </a:r>
            <a:r>
              <a:rPr lang="nl-BE" sz="2000" b="1" dirty="0" smtClean="0"/>
              <a:t> </a:t>
            </a:r>
            <a:r>
              <a:rPr lang="nl-BE" sz="2000" b="1" dirty="0" smtClean="0">
                <a:sym typeface="Symbol"/>
              </a:rPr>
              <a:t> Image			[RUM2IMG]</a:t>
            </a:r>
            <a:endParaRPr lang="nl-BE" sz="2000" b="1" dirty="0" smtClean="0"/>
          </a:p>
        </p:txBody>
      </p:sp>
      <p:graphicFrame>
        <p:nvGraphicFramePr>
          <p:cNvPr id="8" name="Diagram 7"/>
          <p:cNvGraphicFramePr/>
          <p:nvPr/>
        </p:nvGraphicFramePr>
        <p:xfrm>
          <a:off x="962075" y="116632"/>
          <a:ext cx="7416824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426169" y="116632"/>
          <a:ext cx="8424936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25698" y="834384"/>
            <a:ext cx="8856984" cy="570925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nl-BE" sz="2000" b="1" dirty="0" err="1" smtClean="0"/>
              <a:t>Setup</a:t>
            </a:r>
            <a:r>
              <a:rPr lang="nl-BE" sz="2000" b="1" dirty="0" smtClean="0"/>
              <a:t> of the processing </a:t>
            </a:r>
            <a:r>
              <a:rPr lang="nl-BE" sz="2000" b="1" dirty="0" err="1" smtClean="0"/>
              <a:t>chains</a:t>
            </a:r>
            <a:r>
              <a:rPr lang="nl-BE" sz="2000" b="1" dirty="0" smtClean="0"/>
              <a:t>: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/>
              <a:t>Development</a:t>
            </a:r>
            <a:r>
              <a:rPr lang="nl-BE" sz="2000" dirty="0" smtClean="0"/>
              <a:t> &amp; </a:t>
            </a:r>
            <a:r>
              <a:rPr lang="nl-BE" sz="2000" dirty="0" err="1" smtClean="0"/>
              <a:t>testing</a:t>
            </a:r>
            <a:r>
              <a:rPr lang="nl-BE" sz="2000" dirty="0" smtClean="0"/>
              <a:t> of all scripts (BAT, Python) to </a:t>
            </a:r>
            <a:r>
              <a:rPr lang="nl-BE" sz="2000" dirty="0" err="1" smtClean="0"/>
              <a:t>perform</a:t>
            </a:r>
            <a:r>
              <a:rPr lang="nl-BE" sz="2000" dirty="0" smtClean="0"/>
              <a:t> the </a:t>
            </a:r>
            <a:r>
              <a:rPr lang="nl-BE" sz="2000" dirty="0" err="1" smtClean="0"/>
              <a:t>requested</a:t>
            </a:r>
            <a:r>
              <a:rPr lang="nl-BE" sz="2000" dirty="0" smtClean="0"/>
              <a:t> </a:t>
            </a:r>
            <a:r>
              <a:rPr lang="nl-BE" sz="2000" dirty="0" err="1" smtClean="0"/>
              <a:t>tasks</a:t>
            </a:r>
            <a:r>
              <a:rPr lang="nl-BE" sz="2000" dirty="0" smtClean="0"/>
              <a:t>, </a:t>
            </a:r>
            <a:r>
              <a:rPr lang="nl-BE" sz="2000" dirty="0" err="1" smtClean="0"/>
              <a:t>using</a:t>
            </a:r>
            <a:r>
              <a:rPr lang="nl-BE" sz="2000" dirty="0" smtClean="0"/>
              <a:t> the </a:t>
            </a:r>
            <a:r>
              <a:rPr lang="nl-BE" sz="2000" dirty="0" err="1" smtClean="0"/>
              <a:t>above</a:t>
            </a:r>
            <a:r>
              <a:rPr lang="nl-BE" sz="2000" dirty="0" smtClean="0"/>
              <a:t> </a:t>
            </a:r>
            <a:r>
              <a:rPr lang="nl-BE" sz="2000" dirty="0" err="1" smtClean="0"/>
              <a:t>basic</a:t>
            </a:r>
            <a:r>
              <a:rPr lang="nl-BE" sz="2000" dirty="0" smtClean="0"/>
              <a:t> </a:t>
            </a:r>
            <a:r>
              <a:rPr lang="nl-BE" sz="2000" dirty="0" err="1" smtClean="0"/>
              <a:t>tools</a:t>
            </a:r>
            <a:r>
              <a:rPr lang="nl-BE" sz="2000" dirty="0" smtClean="0"/>
              <a:t>.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Transfer to FAO.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/>
              <a:t>Activated</a:t>
            </a:r>
            <a:r>
              <a:rPr lang="nl-BE" sz="2000" dirty="0" smtClean="0"/>
              <a:t> via SCHEDULER to run </a:t>
            </a:r>
            <a:r>
              <a:rPr lang="nl-BE" sz="2000" dirty="0" err="1" smtClean="0"/>
              <a:t>automatically</a:t>
            </a:r>
            <a:r>
              <a:rPr lang="nl-BE" sz="2000" dirty="0" smtClean="0"/>
              <a:t> in batch.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nl-BE" sz="2000" b="1" dirty="0" err="1" smtClean="0"/>
              <a:t>Every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dekad</a:t>
            </a:r>
            <a:r>
              <a:rPr lang="nl-BE" sz="2000" b="1" dirty="0" smtClean="0"/>
              <a:t>: </a:t>
            </a:r>
            <a:r>
              <a:rPr lang="nl-BE" sz="2000" b="1" dirty="0" err="1" smtClean="0"/>
              <a:t>Smooth</a:t>
            </a:r>
            <a:r>
              <a:rPr lang="nl-BE" sz="2000" b="1" dirty="0" smtClean="0"/>
              <a:t> &amp; </a:t>
            </a:r>
            <a:r>
              <a:rPr lang="nl-BE" sz="2000" b="1" dirty="0" err="1" smtClean="0"/>
              <a:t>reprocess</a:t>
            </a:r>
            <a:r>
              <a:rPr lang="nl-BE" sz="2000" b="1" dirty="0" smtClean="0"/>
              <a:t> last </a:t>
            </a:r>
            <a:r>
              <a:rPr lang="nl-BE" sz="2000" b="1" dirty="0" err="1" smtClean="0"/>
              <a:t>six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dekads</a:t>
            </a:r>
            <a:r>
              <a:rPr lang="nl-BE" sz="2000" b="1" dirty="0" smtClean="0"/>
              <a:t> </a:t>
            </a:r>
            <a:r>
              <a:rPr lang="nl-BE" sz="2000" b="1" dirty="0" smtClean="0">
                <a:sym typeface="Symbol"/>
              </a:rPr>
              <a:t> </a:t>
            </a:r>
            <a:r>
              <a:rPr lang="nl-BE" sz="2000" b="1" dirty="0" err="1" smtClean="0">
                <a:sym typeface="Symbol"/>
              </a:rPr>
              <a:t>Recompute</a:t>
            </a:r>
            <a:r>
              <a:rPr lang="nl-BE" sz="2000" b="1" dirty="0" smtClean="0">
                <a:sym typeface="Symbol"/>
              </a:rPr>
              <a:t> …</a:t>
            </a:r>
            <a:endParaRPr lang="nl-BE" sz="2000" b="1" dirty="0" smtClean="0"/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Images of VCI, TCI, VHI, </a:t>
            </a:r>
            <a:r>
              <a:rPr lang="nl-BE" sz="2000" dirty="0" smtClean="0">
                <a:sym typeface="Symbol"/>
              </a:rPr>
              <a:t>µ</a:t>
            </a:r>
            <a:r>
              <a:rPr lang="nl-BE" sz="2000" baseline="-25000" dirty="0" smtClean="0">
                <a:sym typeface="Symbol"/>
              </a:rPr>
              <a:t>VHI</a:t>
            </a:r>
            <a:r>
              <a:rPr lang="nl-BE" sz="2000" dirty="0" smtClean="0">
                <a:sym typeface="Symbol"/>
              </a:rPr>
              <a:t>, </a:t>
            </a:r>
            <a:r>
              <a:rPr lang="nl-BE" sz="2000" dirty="0" err="1" smtClean="0">
                <a:sym typeface="Symbol"/>
              </a:rPr>
              <a:t>Progress</a:t>
            </a:r>
            <a:r>
              <a:rPr lang="nl-BE" sz="2000" dirty="0" smtClean="0">
                <a:sym typeface="Symbol"/>
              </a:rPr>
              <a:t>,…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>
                <a:sym typeface="Symbol"/>
              </a:rPr>
              <a:t>Quicklook</a:t>
            </a:r>
            <a:r>
              <a:rPr lang="nl-BE" sz="2000" dirty="0" smtClean="0">
                <a:sym typeface="Symbol"/>
              </a:rPr>
              <a:t> </a:t>
            </a:r>
            <a:r>
              <a:rPr lang="nl-BE" sz="2000" dirty="0" err="1" smtClean="0">
                <a:sym typeface="Symbol"/>
              </a:rPr>
              <a:t>maps</a:t>
            </a:r>
            <a:endParaRPr lang="nl-BE" sz="2000" dirty="0" smtClean="0">
              <a:sym typeface="Symbol"/>
            </a:endParaRP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>
                <a:sym typeface="Symbol"/>
              </a:rPr>
              <a:t>RUM-files</a:t>
            </a:r>
            <a:endParaRPr lang="nl-BE" sz="2000" dirty="0" smtClean="0">
              <a:sym typeface="Symbol"/>
            </a:endParaRP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nl-BE" sz="2000" b="1" dirty="0" err="1" smtClean="0"/>
              <a:t>Every</a:t>
            </a:r>
            <a:r>
              <a:rPr lang="nl-BE" sz="2000" b="1" dirty="0" smtClean="0"/>
              <a:t> </a:t>
            </a:r>
            <a:r>
              <a:rPr lang="nl-BE" sz="2000" b="1" i="1" dirty="0" smtClean="0"/>
              <a:t>x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years</a:t>
            </a:r>
            <a:r>
              <a:rPr lang="nl-BE" sz="2000" b="1" dirty="0" smtClean="0"/>
              <a:t> </a:t>
            </a:r>
            <a:r>
              <a:rPr lang="nl-BE" sz="2000" b="1" dirty="0" smtClean="0">
                <a:sym typeface="Symbol"/>
              </a:rPr>
              <a:t> </a:t>
            </a:r>
            <a:r>
              <a:rPr lang="nl-BE" sz="2000" b="1" dirty="0" err="1" smtClean="0">
                <a:sym typeface="Symbol"/>
              </a:rPr>
              <a:t>Recompute</a:t>
            </a:r>
            <a:r>
              <a:rPr lang="nl-BE" sz="2000" b="1" dirty="0" smtClean="0">
                <a:sym typeface="Symbol"/>
              </a:rPr>
              <a:t> …</a:t>
            </a:r>
            <a:endParaRPr lang="nl-BE" sz="2000" b="1" dirty="0" smtClean="0"/>
          </a:p>
          <a:p>
            <a:pPr marL="914400" lvl="1" indent="-457200">
              <a:buFont typeface="Arial" pitchFamily="34" charset="0"/>
              <a:buChar char="•"/>
            </a:pPr>
            <a:r>
              <a:rPr lang="nl-BE" sz="2000" dirty="0" err="1" smtClean="0"/>
              <a:t>Long-term</a:t>
            </a:r>
            <a:r>
              <a:rPr lang="nl-BE" sz="2000" dirty="0" smtClean="0"/>
              <a:t> </a:t>
            </a:r>
            <a:r>
              <a:rPr lang="nl-BE" sz="2000" dirty="0" err="1" smtClean="0"/>
              <a:t>statistics</a:t>
            </a:r>
            <a:r>
              <a:rPr lang="nl-BE" sz="2000" dirty="0" smtClean="0"/>
              <a:t> of NDVI and BT4 (program LTA)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nl-BE" sz="2000" dirty="0" smtClean="0"/>
              <a:t>SOS/EOS </a:t>
            </a:r>
            <a:r>
              <a:rPr lang="nl-BE" sz="2000" dirty="0" err="1" smtClean="0"/>
              <a:t>from</a:t>
            </a:r>
            <a:r>
              <a:rPr lang="nl-BE" sz="2000" dirty="0" smtClean="0"/>
              <a:t> </a:t>
            </a:r>
            <a:r>
              <a:rPr lang="nl-BE" sz="2000" dirty="0" err="1" smtClean="0"/>
              <a:t>updated</a:t>
            </a:r>
            <a:r>
              <a:rPr lang="nl-BE" sz="2000" dirty="0" smtClean="0"/>
              <a:t> NDVI-LTA (program </a:t>
            </a:r>
            <a:r>
              <a:rPr lang="nl-BE" sz="2000" dirty="0" err="1" smtClean="0"/>
              <a:t>PHENOdat</a:t>
            </a:r>
            <a:r>
              <a:rPr lang="nl-BE" sz="2000" dirty="0" smtClean="0"/>
              <a:t>)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nl-BE" sz="2000" dirty="0" smtClean="0"/>
              <a:t>All </a:t>
            </a:r>
            <a:r>
              <a:rPr lang="nl-BE" sz="2000" dirty="0" err="1" smtClean="0"/>
              <a:t>derived</a:t>
            </a:r>
            <a:r>
              <a:rPr lang="nl-BE" sz="2000" dirty="0" smtClean="0"/>
              <a:t> </a:t>
            </a:r>
            <a:r>
              <a:rPr lang="nl-BE" sz="2000" dirty="0" err="1" smtClean="0"/>
              <a:t>information</a:t>
            </a:r>
            <a:r>
              <a:rPr lang="nl-BE" sz="2000" dirty="0" smtClean="0"/>
              <a:t> </a:t>
            </a:r>
            <a:r>
              <a:rPr lang="nl-BE" sz="2000" dirty="0" err="1" smtClean="0"/>
              <a:t>for</a:t>
            </a:r>
            <a:r>
              <a:rPr lang="nl-BE" sz="2000" dirty="0" smtClean="0"/>
              <a:t> complete </a:t>
            </a:r>
            <a:r>
              <a:rPr lang="nl-BE" sz="2000" dirty="0" err="1" smtClean="0"/>
              <a:t>archive</a:t>
            </a:r>
            <a:r>
              <a:rPr lang="nl-BE" sz="2000" dirty="0" smtClean="0"/>
              <a:t>:</a:t>
            </a:r>
          </a:p>
          <a:p>
            <a:pPr marL="1371600" lvl="2" indent="-457200">
              <a:buFont typeface="Courier New" pitchFamily="49" charset="0"/>
              <a:buChar char="-"/>
            </a:pPr>
            <a:r>
              <a:rPr lang="nl-BE" sz="2000" dirty="0" err="1" smtClean="0"/>
              <a:t>Years</a:t>
            </a:r>
            <a:r>
              <a:rPr lang="nl-BE" sz="2000" dirty="0" smtClean="0"/>
              <a:t> 1984 </a:t>
            </a:r>
            <a:r>
              <a:rPr lang="nl-BE" sz="2000" dirty="0" smtClean="0">
                <a:sym typeface="Symbol"/>
              </a:rPr>
              <a:t> Present</a:t>
            </a:r>
            <a:endParaRPr lang="nl-BE" sz="2000" dirty="0" smtClean="0"/>
          </a:p>
          <a:p>
            <a:pPr marL="1371600" lvl="2" indent="-457200">
              <a:buFont typeface="Courier New" pitchFamily="49" charset="0"/>
              <a:buChar char="-"/>
            </a:pPr>
            <a:r>
              <a:rPr lang="nl-BE" sz="2000" dirty="0" smtClean="0"/>
              <a:t>VCI, TCI, VHI, </a:t>
            </a:r>
            <a:r>
              <a:rPr lang="nl-BE" sz="2000" dirty="0" smtClean="0">
                <a:sym typeface="Symbol"/>
              </a:rPr>
              <a:t>µ</a:t>
            </a:r>
            <a:r>
              <a:rPr lang="nl-BE" sz="2000" baseline="-25000" dirty="0" smtClean="0">
                <a:sym typeface="Symbol"/>
              </a:rPr>
              <a:t>VHI</a:t>
            </a:r>
            <a:endParaRPr lang="nl-BE" sz="2000" baseline="-25000" dirty="0" smtClean="0"/>
          </a:p>
          <a:p>
            <a:pPr marL="1371600" lvl="2" indent="-457200">
              <a:buFont typeface="Courier New" pitchFamily="49" charset="0"/>
              <a:buChar char="-"/>
            </a:pPr>
            <a:r>
              <a:rPr lang="nl-BE" sz="2000" dirty="0" smtClean="0"/>
              <a:t>Images, </a:t>
            </a:r>
            <a:r>
              <a:rPr lang="nl-BE" sz="2000" dirty="0" err="1" smtClean="0"/>
              <a:t>quicklooks</a:t>
            </a:r>
            <a:r>
              <a:rPr lang="nl-BE" sz="2000" dirty="0" smtClean="0"/>
              <a:t>, </a:t>
            </a:r>
            <a:r>
              <a:rPr lang="nl-BE" sz="2000" dirty="0" err="1" smtClean="0"/>
              <a:t>RUM-files</a:t>
            </a:r>
            <a:endParaRPr lang="nl-BE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827584" y="260648"/>
          <a:ext cx="7416824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23528" y="2115703"/>
            <a:ext cx="8496944" cy="370870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800" dirty="0" smtClean="0"/>
              <a:t>Installation, data preparation &amp; deliveries to FAO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800" dirty="0" smtClean="0"/>
              <a:t>Image processing, at VITO &amp; FAO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800" dirty="0" smtClean="0">
                <a:solidFill>
                  <a:srgbClr val="00D800"/>
                </a:solidFill>
              </a:rPr>
              <a:t>Further analysis &amp; visualisation tools</a:t>
            </a:r>
          </a:p>
          <a:p>
            <a:pPr marL="914400" lvl="1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nl-BE" sz="2800" dirty="0" smtClean="0">
                <a:solidFill>
                  <a:srgbClr val="00D800"/>
                </a:solidFill>
              </a:rPr>
              <a:t>Web Viewer and/</a:t>
            </a:r>
            <a:r>
              <a:rPr lang="nl-BE" sz="2800" dirty="0" err="1" smtClean="0">
                <a:solidFill>
                  <a:srgbClr val="00D800"/>
                </a:solidFill>
              </a:rPr>
              <a:t>or</a:t>
            </a:r>
            <a:r>
              <a:rPr lang="nl-BE" sz="2800" dirty="0" smtClean="0">
                <a:solidFill>
                  <a:srgbClr val="00D800"/>
                </a:solidFill>
              </a:rPr>
              <a:t> Spirits?</a:t>
            </a:r>
          </a:p>
          <a:p>
            <a:pPr marL="914400" lvl="1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nl-BE" sz="2800" dirty="0" smtClean="0">
                <a:solidFill>
                  <a:srgbClr val="00D800"/>
                </a:solidFill>
              </a:rPr>
              <a:t>Spirits</a:t>
            </a:r>
          </a:p>
          <a:p>
            <a:pPr marL="914400" lvl="1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nl-BE" sz="2800" dirty="0" err="1" smtClean="0">
                <a:solidFill>
                  <a:srgbClr val="00D800"/>
                </a:solidFill>
              </a:rPr>
              <a:t>Methodological</a:t>
            </a:r>
            <a:r>
              <a:rPr lang="nl-BE" sz="2800" dirty="0" smtClean="0">
                <a:solidFill>
                  <a:srgbClr val="00D800"/>
                </a:solidFill>
              </a:rPr>
              <a:t> </a:t>
            </a:r>
            <a:r>
              <a:rPr lang="nl-BE" sz="2800" dirty="0" err="1" smtClean="0">
                <a:solidFill>
                  <a:srgbClr val="00D800"/>
                </a:solidFill>
              </a:rPr>
              <a:t>variants</a:t>
            </a:r>
            <a:r>
              <a:rPr lang="nl-BE" sz="2800" dirty="0" smtClean="0">
                <a:solidFill>
                  <a:srgbClr val="00D800"/>
                </a:solidFill>
              </a:rPr>
              <a:t> &amp; </a:t>
            </a:r>
            <a:r>
              <a:rPr lang="nl-BE" sz="2800" dirty="0" err="1" smtClean="0">
                <a:solidFill>
                  <a:srgbClr val="00D800"/>
                </a:solidFill>
              </a:rPr>
              <a:t>Local</a:t>
            </a:r>
            <a:r>
              <a:rPr lang="nl-BE" sz="2800" dirty="0" smtClean="0">
                <a:solidFill>
                  <a:srgbClr val="00D800"/>
                </a:solidFill>
              </a:rPr>
              <a:t> </a:t>
            </a:r>
            <a:r>
              <a:rPr lang="nl-BE" sz="2800" dirty="0" err="1" smtClean="0">
                <a:solidFill>
                  <a:srgbClr val="00D800"/>
                </a:solidFill>
              </a:rPr>
              <a:t>applications</a:t>
            </a:r>
            <a:r>
              <a:rPr lang="nl-BE" sz="2800" dirty="0" smtClean="0">
                <a:solidFill>
                  <a:srgbClr val="00D800"/>
                </a:solidFill>
              </a:rPr>
              <a:t>	</a:t>
            </a:r>
            <a:endParaRPr lang="en-GB" sz="2800" dirty="0" smtClean="0">
              <a:solidFill>
                <a:srgbClr val="00D8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426169" y="125963"/>
          <a:ext cx="8424936" cy="634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539552" y="707905"/>
            <a:ext cx="8352928" cy="60170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</a:pPr>
            <a:r>
              <a:rPr lang="nl-BE" sz="2000" b="1" dirty="0" smtClean="0"/>
              <a:t>We </a:t>
            </a:r>
            <a:r>
              <a:rPr lang="nl-BE" sz="2000" b="1" dirty="0" err="1" smtClean="0"/>
              <a:t>started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with</a:t>
            </a:r>
            <a:r>
              <a:rPr lang="nl-BE" sz="2000" b="1" dirty="0" smtClean="0"/>
              <a:t> SPIRITS </a:t>
            </a:r>
            <a:r>
              <a:rPr lang="nl-BE" sz="2000" b="1" dirty="0" err="1" smtClean="0"/>
              <a:t>for</a:t>
            </a:r>
            <a:r>
              <a:rPr lang="nl-BE" sz="2000" b="1" dirty="0" smtClean="0"/>
              <a:t> the </a:t>
            </a:r>
            <a:r>
              <a:rPr lang="nl-BE" sz="2000" b="1" dirty="0" err="1" smtClean="0"/>
              <a:t>following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reasons</a:t>
            </a:r>
            <a:r>
              <a:rPr lang="nl-BE" sz="2000" b="1" dirty="0" smtClean="0"/>
              <a:t>: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Core of the ASIS is the </a:t>
            </a:r>
            <a:r>
              <a:rPr lang="nl-BE" sz="2000" dirty="0" err="1" smtClean="0"/>
              <a:t>RUM-database</a:t>
            </a:r>
            <a:r>
              <a:rPr lang="nl-BE" sz="2000" dirty="0" smtClean="0"/>
              <a:t>, </a:t>
            </a:r>
            <a:r>
              <a:rPr lang="nl-BE" sz="2000" dirty="0" err="1" smtClean="0"/>
              <a:t>not</a:t>
            </a:r>
            <a:r>
              <a:rPr lang="nl-BE" sz="2000" dirty="0" smtClean="0"/>
              <a:t> the </a:t>
            </a:r>
            <a:r>
              <a:rPr lang="nl-BE" sz="2000" dirty="0" err="1" smtClean="0"/>
              <a:t>imagery</a:t>
            </a:r>
            <a:r>
              <a:rPr lang="nl-BE" sz="2000" dirty="0" smtClean="0"/>
              <a:t>.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Spirits provides all </a:t>
            </a:r>
            <a:r>
              <a:rPr lang="nl-BE" sz="2000" dirty="0" err="1" smtClean="0"/>
              <a:t>requested</a:t>
            </a:r>
            <a:r>
              <a:rPr lang="nl-BE" sz="2000" dirty="0" smtClean="0"/>
              <a:t> DB management </a:t>
            </a:r>
            <a:r>
              <a:rPr lang="nl-BE" sz="2000" dirty="0" err="1" smtClean="0"/>
              <a:t>facilities</a:t>
            </a:r>
            <a:r>
              <a:rPr lang="nl-BE" sz="2000" dirty="0" smtClean="0"/>
              <a:t>.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/>
              <a:t>Also</a:t>
            </a:r>
            <a:r>
              <a:rPr lang="nl-BE" sz="2000" dirty="0" smtClean="0"/>
              <a:t> </a:t>
            </a:r>
            <a:r>
              <a:rPr lang="nl-BE" sz="2000" dirty="0" err="1" smtClean="0"/>
              <a:t>graphical</a:t>
            </a:r>
            <a:r>
              <a:rPr lang="nl-BE" sz="2000" dirty="0" smtClean="0"/>
              <a:t> </a:t>
            </a:r>
            <a:r>
              <a:rPr lang="nl-BE" sz="2000" dirty="0" err="1" smtClean="0"/>
              <a:t>analysis</a:t>
            </a:r>
            <a:r>
              <a:rPr lang="nl-BE" sz="2000" dirty="0" smtClean="0"/>
              <a:t> </a:t>
            </a:r>
            <a:r>
              <a:rPr lang="nl-BE" sz="2000" dirty="0" err="1" smtClean="0"/>
              <a:t>tools</a:t>
            </a:r>
            <a:r>
              <a:rPr lang="nl-BE" sz="2000" dirty="0" smtClean="0"/>
              <a:t>.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Perfect in </a:t>
            </a:r>
            <a:r>
              <a:rPr lang="nl-BE" sz="2000" dirty="0" err="1" smtClean="0"/>
              <a:t>development</a:t>
            </a:r>
            <a:r>
              <a:rPr lang="nl-BE" sz="2000" dirty="0" smtClean="0"/>
              <a:t> stage: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err="1" smtClean="0"/>
              <a:t>We’re</a:t>
            </a:r>
            <a:r>
              <a:rPr lang="nl-BE" sz="2000" dirty="0" smtClean="0"/>
              <a:t> experts in Spirits, </a:t>
            </a:r>
            <a:r>
              <a:rPr lang="nl-BE" sz="2000" dirty="0" err="1" smtClean="0"/>
              <a:t>work</a:t>
            </a:r>
            <a:r>
              <a:rPr lang="nl-BE" sz="2000" dirty="0" smtClean="0"/>
              <a:t> </a:t>
            </a:r>
            <a:r>
              <a:rPr lang="nl-BE" sz="2000" dirty="0" err="1" smtClean="0"/>
              <a:t>daily</a:t>
            </a:r>
            <a:r>
              <a:rPr lang="nl-BE" sz="2000" dirty="0" smtClean="0"/>
              <a:t> </a:t>
            </a:r>
            <a:r>
              <a:rPr lang="nl-BE" sz="2000" dirty="0" err="1" smtClean="0"/>
              <a:t>with</a:t>
            </a:r>
            <a:r>
              <a:rPr lang="nl-BE" sz="2000" dirty="0" smtClean="0"/>
              <a:t> it.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err="1" smtClean="0"/>
              <a:t>Adaptations</a:t>
            </a:r>
            <a:r>
              <a:rPr lang="nl-BE" sz="2000" dirty="0" smtClean="0"/>
              <a:t> are </a:t>
            </a:r>
            <a:r>
              <a:rPr lang="nl-BE" sz="2000" dirty="0" err="1" smtClean="0"/>
              <a:t>readily</a:t>
            </a:r>
            <a:r>
              <a:rPr lang="nl-BE" sz="2000" dirty="0" smtClean="0"/>
              <a:t> </a:t>
            </a:r>
            <a:r>
              <a:rPr lang="nl-BE" sz="2000" dirty="0" err="1" smtClean="0"/>
              <a:t>introduced</a:t>
            </a:r>
            <a:r>
              <a:rPr lang="nl-BE" sz="2000" dirty="0" smtClean="0"/>
              <a:t> </a:t>
            </a:r>
            <a:r>
              <a:rPr lang="nl-BE" sz="2000" dirty="0" err="1" smtClean="0"/>
              <a:t>by</a:t>
            </a:r>
            <a:r>
              <a:rPr lang="nl-BE" sz="2000" dirty="0" smtClean="0"/>
              <a:t> Dominique Haesen.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smtClean="0"/>
              <a:t>Different </a:t>
            </a:r>
            <a:r>
              <a:rPr lang="nl-BE" sz="2000" dirty="0" err="1" smtClean="0"/>
              <a:t>approaches</a:t>
            </a:r>
            <a:r>
              <a:rPr lang="nl-BE" sz="2000" dirty="0" smtClean="0"/>
              <a:t> </a:t>
            </a:r>
            <a:r>
              <a:rPr lang="nl-BE" sz="2000" dirty="0" err="1" smtClean="0"/>
              <a:t>can</a:t>
            </a:r>
            <a:r>
              <a:rPr lang="nl-BE" sz="2000" dirty="0" smtClean="0"/>
              <a:t> </a:t>
            </a:r>
            <a:r>
              <a:rPr lang="nl-BE" sz="2000" dirty="0" err="1" smtClean="0"/>
              <a:t>quickly</a:t>
            </a:r>
            <a:r>
              <a:rPr lang="nl-BE" sz="2000" dirty="0" smtClean="0"/>
              <a:t>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tested</a:t>
            </a:r>
            <a:r>
              <a:rPr lang="nl-BE" sz="2000" dirty="0" smtClean="0"/>
              <a:t> </a:t>
            </a:r>
            <a:r>
              <a:rPr lang="nl-BE" sz="2000" dirty="0" err="1" smtClean="0"/>
              <a:t>with</a:t>
            </a:r>
            <a:r>
              <a:rPr lang="nl-BE" sz="2000" dirty="0" smtClean="0"/>
              <a:t> Spirits.</a:t>
            </a:r>
          </a:p>
          <a:p>
            <a:pPr marL="457200" lvl="0" indent="-457200">
              <a:lnSpc>
                <a:spcPct val="150000"/>
              </a:lnSpc>
            </a:pPr>
            <a:r>
              <a:rPr lang="nl-BE" sz="2000" b="1" dirty="0" smtClean="0"/>
              <a:t>Web Viewer?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For the moment </a:t>
            </a:r>
            <a:r>
              <a:rPr lang="nl-BE" sz="2000" dirty="0" err="1" smtClean="0"/>
              <a:t>too</a:t>
            </a:r>
            <a:r>
              <a:rPr lang="nl-BE" sz="2000" dirty="0" smtClean="0"/>
              <a:t> </a:t>
            </a:r>
            <a:r>
              <a:rPr lang="nl-BE" sz="2000" dirty="0" err="1" smtClean="0"/>
              <a:t>vague</a:t>
            </a:r>
            <a:r>
              <a:rPr lang="nl-BE" sz="2000" dirty="0" smtClean="0"/>
              <a:t>, </a:t>
            </a:r>
            <a:r>
              <a:rPr lang="nl-BE" sz="2000" dirty="0" err="1" smtClean="0"/>
              <a:t>clear</a:t>
            </a:r>
            <a:r>
              <a:rPr lang="nl-BE" sz="2000" dirty="0" smtClean="0"/>
              <a:t> </a:t>
            </a:r>
            <a:r>
              <a:rPr lang="nl-BE" sz="2000" dirty="0" err="1" smtClean="0"/>
              <a:t>specifications</a:t>
            </a:r>
            <a:r>
              <a:rPr lang="nl-BE" sz="2000" dirty="0" smtClean="0"/>
              <a:t> are </a:t>
            </a:r>
            <a:r>
              <a:rPr lang="nl-BE" sz="2000" dirty="0" err="1" smtClean="0"/>
              <a:t>still</a:t>
            </a:r>
            <a:r>
              <a:rPr lang="nl-BE" sz="2000" dirty="0" smtClean="0"/>
              <a:t> </a:t>
            </a:r>
            <a:r>
              <a:rPr lang="nl-BE" sz="2000" dirty="0" err="1" smtClean="0"/>
              <a:t>lacking</a:t>
            </a:r>
            <a:r>
              <a:rPr lang="nl-BE" sz="2000" dirty="0" smtClean="0"/>
              <a:t>.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At VITO: to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outsourced</a:t>
            </a:r>
            <a:r>
              <a:rPr lang="nl-BE" sz="2000" dirty="0" smtClean="0"/>
              <a:t> to </a:t>
            </a:r>
            <a:r>
              <a:rPr lang="nl-BE" sz="2000" dirty="0" err="1" smtClean="0"/>
              <a:t>IT-specialist</a:t>
            </a:r>
            <a:r>
              <a:rPr lang="nl-BE" sz="2000" dirty="0" smtClean="0"/>
              <a:t> </a:t>
            </a:r>
            <a:r>
              <a:rPr lang="nl-BE" sz="2000" dirty="0" smtClean="0">
                <a:sym typeface="Symbol"/>
              </a:rPr>
              <a:t> r</a:t>
            </a:r>
            <a:r>
              <a:rPr lang="nl-BE" sz="2000" dirty="0" smtClean="0"/>
              <a:t>isk of </a:t>
            </a:r>
            <a:r>
              <a:rPr lang="nl-BE" sz="2000" dirty="0" err="1" smtClean="0"/>
              <a:t>losing</a:t>
            </a:r>
            <a:r>
              <a:rPr lang="nl-BE" sz="2000" dirty="0" smtClean="0"/>
              <a:t> </a:t>
            </a:r>
            <a:r>
              <a:rPr lang="nl-BE" sz="2000" dirty="0" err="1" smtClean="0"/>
              <a:t>controI</a:t>
            </a:r>
            <a:r>
              <a:rPr lang="nl-BE" sz="2000" dirty="0" smtClean="0"/>
              <a:t>!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/>
              <a:t>Not</a:t>
            </a:r>
            <a:r>
              <a:rPr lang="nl-BE" sz="2000" dirty="0" smtClean="0"/>
              <a:t> </a:t>
            </a:r>
            <a:r>
              <a:rPr lang="nl-BE" sz="2000" dirty="0" err="1" smtClean="0"/>
              <a:t>mentioned</a:t>
            </a:r>
            <a:r>
              <a:rPr lang="nl-BE" sz="2000" dirty="0" smtClean="0"/>
              <a:t> in the contact (</a:t>
            </a:r>
            <a:r>
              <a:rPr lang="nl-BE" sz="2000" dirty="0" err="1" smtClean="0"/>
              <a:t>LoA</a:t>
            </a:r>
            <a:r>
              <a:rPr lang="nl-BE" sz="2000" dirty="0" smtClean="0"/>
              <a:t>)</a:t>
            </a:r>
            <a:endParaRPr lang="nl-BE" sz="2000" dirty="0" smtClean="0"/>
          </a:p>
          <a:p>
            <a:pPr marL="457200" indent="-457200">
              <a:lnSpc>
                <a:spcPct val="150000"/>
              </a:lnSpc>
              <a:spcBef>
                <a:spcPts val="300"/>
              </a:spcBef>
            </a:pPr>
            <a:r>
              <a:rPr lang="nl-BE" sz="2000" b="1" dirty="0" err="1" smtClean="0"/>
              <a:t>Proposal</a:t>
            </a:r>
            <a:r>
              <a:rPr lang="nl-BE" sz="2000" b="1" dirty="0" smtClean="0"/>
              <a:t>: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First continue </a:t>
            </a:r>
            <a:r>
              <a:rPr lang="nl-BE" sz="2000" dirty="0" err="1" smtClean="0"/>
              <a:t>with</a:t>
            </a:r>
            <a:r>
              <a:rPr lang="nl-BE" sz="2000" dirty="0" smtClean="0"/>
              <a:t> Spirits </a:t>
            </a:r>
            <a:r>
              <a:rPr lang="nl-BE" sz="2000" dirty="0" err="1" smtClean="0"/>
              <a:t>until</a:t>
            </a:r>
            <a:r>
              <a:rPr lang="nl-BE" sz="2000" dirty="0" smtClean="0"/>
              <a:t> all </a:t>
            </a:r>
            <a:r>
              <a:rPr lang="nl-BE" sz="2000" dirty="0" err="1" smtClean="0"/>
              <a:t>further</a:t>
            </a:r>
            <a:r>
              <a:rPr lang="nl-BE" sz="2000" dirty="0" smtClean="0"/>
              <a:t> </a:t>
            </a:r>
            <a:r>
              <a:rPr lang="nl-BE" sz="2000" dirty="0" err="1" smtClean="0"/>
              <a:t>requirements</a:t>
            </a:r>
            <a:r>
              <a:rPr lang="nl-BE" sz="2000" dirty="0" smtClean="0"/>
              <a:t> are </a:t>
            </a:r>
            <a:r>
              <a:rPr lang="nl-BE" sz="2000" dirty="0" err="1" smtClean="0"/>
              <a:t>clear</a:t>
            </a:r>
            <a:r>
              <a:rPr lang="nl-BE" sz="2000" dirty="0" smtClean="0"/>
              <a:t>.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/>
              <a:t>Then</a:t>
            </a:r>
            <a:r>
              <a:rPr lang="nl-BE" sz="2000" dirty="0" smtClean="0"/>
              <a:t> </a:t>
            </a:r>
            <a:r>
              <a:rPr lang="nl-BE" sz="2000" dirty="0" err="1" smtClean="0"/>
              <a:t>maybe</a:t>
            </a:r>
            <a:r>
              <a:rPr lang="nl-BE" sz="2000" dirty="0" smtClean="0"/>
              <a:t> </a:t>
            </a:r>
            <a:r>
              <a:rPr lang="nl-BE" sz="2000" dirty="0" err="1" smtClean="0"/>
              <a:t>think</a:t>
            </a:r>
            <a:r>
              <a:rPr lang="nl-BE" sz="2000" dirty="0" smtClean="0"/>
              <a:t> </a:t>
            </a:r>
            <a:r>
              <a:rPr lang="nl-BE" sz="2000" dirty="0" err="1" smtClean="0"/>
              <a:t>about</a:t>
            </a:r>
            <a:r>
              <a:rPr lang="nl-BE" sz="2000" dirty="0" smtClean="0"/>
              <a:t> the </a:t>
            </a:r>
            <a:r>
              <a:rPr lang="nl-BE" sz="2000" dirty="0" err="1" smtClean="0"/>
              <a:t>role</a:t>
            </a:r>
            <a:r>
              <a:rPr lang="nl-BE" sz="2000" dirty="0" smtClean="0"/>
              <a:t> of a Web Viewer</a:t>
            </a:r>
            <a:r>
              <a:rPr lang="nl-BE" sz="2000" dirty="0" smtClean="0"/>
              <a:t>.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i="1" dirty="0" smtClean="0"/>
              <a:t>Recent: a </a:t>
            </a:r>
            <a:r>
              <a:rPr lang="nl-BE" sz="2000" i="1" dirty="0" err="1" smtClean="0"/>
              <a:t>simple</a:t>
            </a:r>
            <a:r>
              <a:rPr lang="nl-BE" sz="2000" i="1" dirty="0" smtClean="0"/>
              <a:t> demo </a:t>
            </a:r>
            <a:r>
              <a:rPr lang="nl-BE" sz="2000" i="1" dirty="0" err="1" smtClean="0"/>
              <a:t>version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can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be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developed</a:t>
            </a:r>
            <a:r>
              <a:rPr lang="nl-BE" sz="2000" i="1" dirty="0" smtClean="0"/>
              <a:t>!</a:t>
            </a:r>
            <a:endParaRPr lang="nl-BE" sz="2000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67544" y="0"/>
          <a:ext cx="8435280" cy="620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51520" y="4546863"/>
            <a:ext cx="8712968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GB" sz="1600" i="1" dirty="0" smtClean="0"/>
              <a:t>Architecture of the RUM database in SPIRITS. In advance a number of ancillary tables have to be filled with the specifications of the allowed regions, classes, sensors, variables, </a:t>
            </a:r>
            <a:r>
              <a:rPr lang="en-GB" sz="1600" i="1" dirty="0" err="1" smtClean="0"/>
              <a:t>unmixing</a:t>
            </a:r>
            <a:r>
              <a:rPr lang="en-GB" sz="1600" i="1" dirty="0" smtClean="0"/>
              <a:t> methods, periodicities and types (ACTUAL or HISTORICAL, for the latter there is only one “year”). For the regions and classes, different sets can be specified. A “series” is defined as the combination of all these ancillary elements, for instance the actual, </a:t>
            </a:r>
            <a:r>
              <a:rPr lang="en-GB" sz="1600" i="1" dirty="0" err="1" smtClean="0"/>
              <a:t>dekadal</a:t>
            </a:r>
            <a:r>
              <a:rPr lang="en-GB" sz="1600" i="1" dirty="0" smtClean="0"/>
              <a:t> METOP-NDVI of cropland in the Belgian province of Antwerp, unmixed with </a:t>
            </a:r>
            <a:r>
              <a:rPr lang="en-GB" sz="1600" i="1" dirty="0" err="1" smtClean="0"/>
              <a:t>UMmet</a:t>
            </a:r>
            <a:r>
              <a:rPr lang="en-GB" sz="1600" i="1" dirty="0" smtClean="0"/>
              <a:t>=2. The core of the database is formed by tables RUM_HEADERS and RUM_VALUES. RUM_HEADERS contains the ID (PK=RUM_KEY) of all such “series” ever encountered. RUM_VALUES contains their actual values (mean, standard deviation, relative areas RA1/RA2) for each subsequent date.</a:t>
            </a:r>
            <a:endParaRPr lang="en-GB" sz="1600" dirty="0" smtClean="0"/>
          </a:p>
          <a:p>
            <a:pPr lvl="0"/>
            <a:endParaRPr kumimoji="0" lang="en-GB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8" name="Picture 7" descr="SpiritsDbV4.wmf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6199" y="721271"/>
            <a:ext cx="6336704" cy="38164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2978" y="1916831"/>
            <a:ext cx="1188000" cy="1286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3376439" y="3573016"/>
            <a:ext cx="907529" cy="9551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107504" y="116632"/>
          <a:ext cx="2746648" cy="1412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07504" y="1793722"/>
            <a:ext cx="2952328" cy="4555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108000" indent="-108000" algn="just">
              <a:spcBef>
                <a:spcPts val="600"/>
              </a:spcBef>
            </a:pPr>
            <a:r>
              <a:rPr lang="nl-BE" sz="1600" i="1" dirty="0" smtClean="0"/>
              <a:t>	</a:t>
            </a:r>
            <a:r>
              <a:rPr lang="nl-BE" sz="1600" b="1" i="1" dirty="0" smtClean="0"/>
              <a:t>APPROACH:</a:t>
            </a:r>
            <a:endParaRPr lang="en-GB" sz="1600" b="1" i="1" dirty="0" smtClean="0"/>
          </a:p>
          <a:p>
            <a:pPr marL="108000" indent="-1080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en-GB" sz="1600" i="1" dirty="0" smtClean="0"/>
              <a:t> All RUM-values stored in DB</a:t>
            </a:r>
          </a:p>
          <a:p>
            <a:pPr marL="108000" indent="-1080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nl-BE" sz="1600" i="1" dirty="0" smtClean="0"/>
              <a:t> 3600 </a:t>
            </a:r>
            <a:r>
              <a:rPr lang="nl-BE" sz="1600" i="1" dirty="0" err="1" smtClean="0"/>
              <a:t>GAUL-regions</a:t>
            </a:r>
            <a:endParaRPr lang="nl-BE" sz="1600" i="1" dirty="0" smtClean="0"/>
          </a:p>
          <a:p>
            <a:pPr marL="108000" indent="-1080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nl-BE" sz="1600" i="1" dirty="0" smtClean="0"/>
              <a:t> All variables: NDVI, BT4, VCI, TCI, VHI, </a:t>
            </a:r>
            <a:r>
              <a:rPr lang="nl-BE" sz="1600" i="1" dirty="0" smtClean="0">
                <a:sym typeface="Symbol"/>
              </a:rPr>
              <a:t>µ</a:t>
            </a:r>
            <a:r>
              <a:rPr lang="nl-BE" sz="1600" i="1" baseline="-25000" dirty="0" smtClean="0">
                <a:sym typeface="Symbol"/>
              </a:rPr>
              <a:t>VHI</a:t>
            </a:r>
            <a:r>
              <a:rPr lang="nl-BE" sz="1600" i="1" dirty="0" smtClean="0">
                <a:sym typeface="Symbol"/>
              </a:rPr>
              <a:t>, </a:t>
            </a:r>
            <a:r>
              <a:rPr lang="nl-BE" sz="1600" i="1" dirty="0" err="1" smtClean="0">
                <a:sym typeface="Symbol"/>
              </a:rPr>
              <a:t>progress</a:t>
            </a:r>
            <a:r>
              <a:rPr lang="nl-BE" sz="1600" i="1" dirty="0" smtClean="0">
                <a:sym typeface="Symbol"/>
              </a:rPr>
              <a:t>, ASI,…</a:t>
            </a:r>
          </a:p>
          <a:p>
            <a:pPr marL="108000" indent="-1080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nl-BE" sz="1600" i="1" dirty="0" smtClean="0">
                <a:sym typeface="Symbol"/>
              </a:rPr>
              <a:t> Separate </a:t>
            </a:r>
            <a:r>
              <a:rPr lang="nl-BE" sz="1600" i="1" dirty="0" err="1" smtClean="0">
                <a:sym typeface="Symbol"/>
              </a:rPr>
              <a:t>for</a:t>
            </a:r>
            <a:r>
              <a:rPr lang="nl-BE" sz="1600" i="1" dirty="0" smtClean="0">
                <a:sym typeface="Symbol"/>
              </a:rPr>
              <a:t> pixels </a:t>
            </a:r>
            <a:r>
              <a:rPr lang="nl-BE" sz="1600" i="1" dirty="0" err="1" smtClean="0">
                <a:sym typeface="Symbol"/>
              </a:rPr>
              <a:t>with</a:t>
            </a:r>
            <a:r>
              <a:rPr lang="nl-BE" sz="1600" i="1" dirty="0" smtClean="0">
                <a:sym typeface="Symbol"/>
              </a:rPr>
              <a:t> ½ </a:t>
            </a:r>
            <a:r>
              <a:rPr lang="nl-BE" sz="1600" i="1" dirty="0" err="1" smtClean="0">
                <a:sym typeface="Symbol"/>
              </a:rPr>
              <a:t>seasons</a:t>
            </a:r>
            <a:endParaRPr lang="nl-BE" sz="1600" i="1" dirty="0" smtClean="0">
              <a:sym typeface="Symbol"/>
            </a:endParaRPr>
          </a:p>
          <a:p>
            <a:pPr marL="108000" indent="-1080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nl-BE" sz="1600" i="1" dirty="0" smtClean="0">
                <a:sym typeface="Symbol"/>
              </a:rPr>
              <a:t> Etc.</a:t>
            </a:r>
          </a:p>
          <a:p>
            <a:pPr marL="108000" indent="-108000" algn="just">
              <a:spcBef>
                <a:spcPts val="600"/>
              </a:spcBef>
              <a:buFont typeface="Arial" pitchFamily="34" charset="0"/>
              <a:buChar char="•"/>
            </a:pPr>
            <a:endParaRPr lang="nl-BE" sz="1600" i="1" dirty="0" smtClean="0">
              <a:sym typeface="Symbol"/>
            </a:endParaRPr>
          </a:p>
          <a:p>
            <a:pPr marL="108000" indent="-108000" algn="just">
              <a:spcBef>
                <a:spcPts val="600"/>
              </a:spcBef>
            </a:pPr>
            <a:r>
              <a:rPr lang="nl-BE" sz="1600" i="1" dirty="0" smtClean="0">
                <a:sym typeface="Symbol"/>
              </a:rPr>
              <a:t>	</a:t>
            </a:r>
            <a:r>
              <a:rPr lang="nl-BE" sz="1600" b="1" i="1" dirty="0" smtClean="0">
                <a:sym typeface="Symbol"/>
              </a:rPr>
              <a:t>SPIRITS:</a:t>
            </a:r>
          </a:p>
          <a:p>
            <a:pPr marL="108000" indent="-1080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nl-BE" sz="1600" i="1" dirty="0" smtClean="0">
                <a:sym typeface="Symbol"/>
              </a:rPr>
              <a:t> DB </a:t>
            </a:r>
            <a:r>
              <a:rPr lang="nl-BE" sz="1600" i="1" dirty="0" err="1" smtClean="0">
                <a:sym typeface="Symbol"/>
              </a:rPr>
              <a:t>can</a:t>
            </a:r>
            <a:r>
              <a:rPr lang="nl-BE" sz="1600" i="1" dirty="0" smtClean="0">
                <a:sym typeface="Symbol"/>
              </a:rPr>
              <a:t> </a:t>
            </a:r>
            <a:r>
              <a:rPr lang="nl-BE" sz="1600" i="1" dirty="0" err="1" smtClean="0">
                <a:sym typeface="Symbol"/>
              </a:rPr>
              <a:t>be</a:t>
            </a:r>
            <a:r>
              <a:rPr lang="nl-BE" sz="1600" i="1" dirty="0" smtClean="0">
                <a:sym typeface="Symbol"/>
              </a:rPr>
              <a:t> &gt; 10 GB</a:t>
            </a:r>
          </a:p>
          <a:p>
            <a:pPr marL="108000" indent="-1080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nl-BE" sz="1600" i="1" dirty="0" smtClean="0">
                <a:sym typeface="Symbol"/>
              </a:rPr>
              <a:t> </a:t>
            </a:r>
            <a:r>
              <a:rPr lang="nl-BE" sz="1600" i="1" dirty="0" err="1" smtClean="0">
                <a:sym typeface="Symbol"/>
              </a:rPr>
              <a:t>Still</a:t>
            </a:r>
            <a:r>
              <a:rPr lang="nl-BE" sz="1600" i="1" dirty="0" smtClean="0">
                <a:sym typeface="Symbol"/>
              </a:rPr>
              <a:t> </a:t>
            </a:r>
            <a:r>
              <a:rPr lang="nl-BE" sz="1600" i="1" dirty="0" err="1" smtClean="0">
                <a:sym typeface="Symbol"/>
              </a:rPr>
              <a:t>very</a:t>
            </a:r>
            <a:r>
              <a:rPr lang="nl-BE" sz="1600" i="1" dirty="0" smtClean="0">
                <a:sym typeface="Symbol"/>
              </a:rPr>
              <a:t> </a:t>
            </a:r>
            <a:r>
              <a:rPr lang="nl-BE" sz="1600" i="1" dirty="0" err="1" smtClean="0">
                <a:sym typeface="Symbol"/>
              </a:rPr>
              <a:t>fast</a:t>
            </a:r>
            <a:endParaRPr lang="nl-BE" sz="1600" i="1" dirty="0" smtClean="0">
              <a:sym typeface="Symbol"/>
            </a:endParaRPr>
          </a:p>
          <a:p>
            <a:pPr marL="108000" indent="-108000" algn="just">
              <a:spcBef>
                <a:spcPts val="600"/>
              </a:spcBef>
              <a:buFont typeface="Arial" pitchFamily="34" charset="0"/>
              <a:buChar char="•"/>
            </a:pPr>
            <a:r>
              <a:rPr lang="nl-BE" sz="1600" i="1" dirty="0" smtClean="0">
                <a:sym typeface="Symbol"/>
              </a:rPr>
              <a:t> Wide range of </a:t>
            </a:r>
            <a:r>
              <a:rPr lang="nl-BE" sz="1600" i="1" dirty="0" err="1" smtClean="0">
                <a:sym typeface="Symbol"/>
              </a:rPr>
              <a:t>graphical</a:t>
            </a:r>
            <a:r>
              <a:rPr lang="nl-BE" sz="1600" i="1" dirty="0" smtClean="0">
                <a:sym typeface="Symbol"/>
              </a:rPr>
              <a:t> analyses</a:t>
            </a:r>
          </a:p>
        </p:txBody>
      </p:sp>
      <p:pic>
        <p:nvPicPr>
          <p:cNvPr id="6" name="Picture 5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99796" y="27993"/>
            <a:ext cx="5929630" cy="6809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426169" y="125963"/>
          <a:ext cx="8424936" cy="634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23528" y="680928"/>
            <a:ext cx="8604448" cy="613244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</a:pPr>
            <a:r>
              <a:rPr lang="nl-BE" sz="2000" b="1" dirty="0" err="1" smtClean="0"/>
              <a:t>Methodological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variants</a:t>
            </a:r>
            <a:r>
              <a:rPr lang="nl-BE" sz="2000" b="1" dirty="0" smtClean="0"/>
              <a:t>: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All parameters of the </a:t>
            </a:r>
            <a:r>
              <a:rPr lang="nl-BE" sz="2000" dirty="0" err="1" smtClean="0"/>
              <a:t>current</a:t>
            </a:r>
            <a:r>
              <a:rPr lang="nl-BE" sz="2000" dirty="0" smtClean="0"/>
              <a:t> </a:t>
            </a:r>
            <a:r>
              <a:rPr lang="nl-BE" sz="2000" dirty="0" err="1" smtClean="0"/>
              <a:t>approach</a:t>
            </a:r>
            <a:r>
              <a:rPr lang="nl-BE" sz="2000" dirty="0" smtClean="0"/>
              <a:t> </a:t>
            </a:r>
            <a:r>
              <a:rPr lang="nl-BE" sz="2000" dirty="0" err="1" smtClean="0"/>
              <a:t>can</a:t>
            </a:r>
            <a:r>
              <a:rPr lang="nl-BE" sz="2000" dirty="0" smtClean="0"/>
              <a:t>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modified</a:t>
            </a:r>
            <a:r>
              <a:rPr lang="nl-BE" sz="2000" dirty="0" smtClean="0"/>
              <a:t>, </a:t>
            </a:r>
            <a:br>
              <a:rPr lang="nl-BE" sz="2000" dirty="0" smtClean="0"/>
            </a:br>
            <a:r>
              <a:rPr lang="nl-BE" sz="2000" dirty="0" err="1" smtClean="0"/>
              <a:t>either</a:t>
            </a:r>
            <a:r>
              <a:rPr lang="nl-BE" sz="2000" dirty="0" smtClean="0"/>
              <a:t> via “</a:t>
            </a:r>
            <a:r>
              <a:rPr lang="nl-BE" sz="2000" dirty="0" err="1" smtClean="0"/>
              <a:t>settings-files</a:t>
            </a:r>
            <a:r>
              <a:rPr lang="nl-BE" sz="2000" dirty="0" smtClean="0"/>
              <a:t>” </a:t>
            </a:r>
            <a:r>
              <a:rPr lang="nl-BE" sz="2000" dirty="0" err="1" smtClean="0"/>
              <a:t>or</a:t>
            </a:r>
            <a:r>
              <a:rPr lang="nl-BE" sz="2000" dirty="0" smtClean="0"/>
              <a:t> via the scripts. </a:t>
            </a:r>
            <a:r>
              <a:rPr lang="nl-BE" sz="2000" dirty="0" err="1" smtClean="0"/>
              <a:t>Some</a:t>
            </a:r>
            <a:r>
              <a:rPr lang="nl-BE" sz="2000" dirty="0" smtClean="0"/>
              <a:t> </a:t>
            </a:r>
            <a:r>
              <a:rPr lang="nl-BE" sz="2000" dirty="0" err="1" smtClean="0"/>
              <a:t>examples</a:t>
            </a:r>
            <a:r>
              <a:rPr lang="nl-BE" sz="2000" dirty="0" smtClean="0"/>
              <a:t>: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err="1" smtClean="0"/>
              <a:t>Specifications</a:t>
            </a:r>
            <a:r>
              <a:rPr lang="nl-BE" sz="2000" dirty="0" smtClean="0"/>
              <a:t> of SMOOTH, </a:t>
            </a:r>
            <a:r>
              <a:rPr lang="nl-BE" sz="2000" dirty="0" err="1" smtClean="0"/>
              <a:t>PHENOdat</a:t>
            </a:r>
            <a:r>
              <a:rPr lang="nl-BE" sz="2000" dirty="0" smtClean="0"/>
              <a:t>, etc.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smtClean="0"/>
              <a:t>The </a:t>
            </a:r>
            <a:r>
              <a:rPr lang="nl-BE" sz="2000" dirty="0" err="1" smtClean="0"/>
              <a:t>weights</a:t>
            </a:r>
            <a:r>
              <a:rPr lang="nl-BE" sz="2000" dirty="0" smtClean="0"/>
              <a:t> </a:t>
            </a:r>
            <a:r>
              <a:rPr lang="nl-BE" sz="2000" i="1" dirty="0" smtClean="0"/>
              <a:t>w</a:t>
            </a:r>
            <a:r>
              <a:rPr lang="nl-BE" sz="2000" dirty="0" smtClean="0"/>
              <a:t> </a:t>
            </a:r>
            <a:r>
              <a:rPr lang="nl-BE" sz="2000" dirty="0" err="1" smtClean="0"/>
              <a:t>used</a:t>
            </a:r>
            <a:r>
              <a:rPr lang="nl-BE" sz="2000" dirty="0" smtClean="0"/>
              <a:t> in VHI=</a:t>
            </a:r>
            <a:r>
              <a:rPr lang="nl-BE" sz="2000" i="1" dirty="0" err="1" smtClean="0"/>
              <a:t>w</a:t>
            </a:r>
            <a:r>
              <a:rPr lang="nl-BE" sz="2000" dirty="0" err="1" smtClean="0"/>
              <a:t>.VCI</a:t>
            </a:r>
            <a:r>
              <a:rPr lang="nl-BE" sz="2000" dirty="0" smtClean="0"/>
              <a:t>+(1-</a:t>
            </a:r>
            <a:r>
              <a:rPr lang="nl-BE" sz="2000" i="1" dirty="0" smtClean="0"/>
              <a:t>w</a:t>
            </a:r>
            <a:r>
              <a:rPr lang="nl-BE" sz="2000" dirty="0" smtClean="0"/>
              <a:t>).TCI.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smtClean="0"/>
              <a:t>All </a:t>
            </a:r>
            <a:r>
              <a:rPr lang="nl-BE" sz="2000" dirty="0" err="1" smtClean="0"/>
              <a:t>accessories</a:t>
            </a:r>
            <a:r>
              <a:rPr lang="nl-BE" sz="2000" dirty="0" smtClean="0"/>
              <a:t> </a:t>
            </a:r>
            <a:r>
              <a:rPr lang="nl-BE" sz="2000" dirty="0" err="1" smtClean="0"/>
              <a:t>for</a:t>
            </a:r>
            <a:r>
              <a:rPr lang="nl-BE" sz="2000" dirty="0" smtClean="0"/>
              <a:t> the </a:t>
            </a:r>
            <a:r>
              <a:rPr lang="nl-BE" sz="2000" dirty="0" err="1" smtClean="0"/>
              <a:t>quicklooks</a:t>
            </a:r>
            <a:r>
              <a:rPr lang="nl-BE" sz="2000" dirty="0" smtClean="0"/>
              <a:t>: </a:t>
            </a:r>
            <a:r>
              <a:rPr lang="nl-BE" sz="2000" dirty="0" err="1" smtClean="0"/>
              <a:t>vectors</a:t>
            </a:r>
            <a:r>
              <a:rPr lang="nl-BE" sz="2000" dirty="0" smtClean="0"/>
              <a:t>, logos, </a:t>
            </a:r>
            <a:r>
              <a:rPr lang="nl-BE" sz="2000" dirty="0" err="1" smtClean="0"/>
              <a:t>palettes</a:t>
            </a:r>
            <a:r>
              <a:rPr lang="nl-BE" sz="2000" dirty="0" smtClean="0"/>
              <a:t>,…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err="1" smtClean="0"/>
              <a:t>Crop</a:t>
            </a:r>
            <a:r>
              <a:rPr lang="nl-BE" sz="2000" dirty="0" smtClean="0"/>
              <a:t> </a:t>
            </a:r>
            <a:r>
              <a:rPr lang="nl-BE" sz="2000" dirty="0" err="1" smtClean="0"/>
              <a:t>mask</a:t>
            </a:r>
            <a:r>
              <a:rPr lang="nl-BE" sz="2000" dirty="0" smtClean="0"/>
              <a:t> and </a:t>
            </a:r>
            <a:r>
              <a:rPr lang="nl-BE" sz="2000" dirty="0" err="1" smtClean="0"/>
              <a:t>regions</a:t>
            </a:r>
            <a:r>
              <a:rPr lang="nl-BE" sz="2000" dirty="0" smtClean="0"/>
              <a:t> map </a:t>
            </a:r>
            <a:r>
              <a:rPr lang="nl-BE" sz="2000" dirty="0" err="1" smtClean="0"/>
              <a:t>used</a:t>
            </a:r>
            <a:r>
              <a:rPr lang="nl-BE" sz="2000" dirty="0" smtClean="0"/>
              <a:t> </a:t>
            </a:r>
            <a:r>
              <a:rPr lang="nl-BE" sz="2000" dirty="0" err="1" smtClean="0"/>
              <a:t>for</a:t>
            </a:r>
            <a:r>
              <a:rPr lang="nl-BE" sz="2000" dirty="0" smtClean="0"/>
              <a:t> the </a:t>
            </a:r>
            <a:r>
              <a:rPr lang="nl-BE" sz="2000" dirty="0" err="1" smtClean="0"/>
              <a:t>RUM-computations</a:t>
            </a:r>
            <a:r>
              <a:rPr lang="nl-BE" sz="2000" dirty="0" smtClean="0"/>
              <a:t>.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err="1" smtClean="0"/>
              <a:t>Definition</a:t>
            </a:r>
            <a:r>
              <a:rPr lang="nl-BE" sz="2000" dirty="0" smtClean="0"/>
              <a:t> of ASI: % of </a:t>
            </a:r>
            <a:r>
              <a:rPr lang="nl-BE" sz="2000" dirty="0" err="1" smtClean="0"/>
              <a:t>crop</a:t>
            </a:r>
            <a:r>
              <a:rPr lang="nl-BE" sz="2000" dirty="0" smtClean="0"/>
              <a:t> pixels </a:t>
            </a:r>
            <a:r>
              <a:rPr lang="nl-BE" sz="2000" dirty="0" err="1" smtClean="0"/>
              <a:t>with</a:t>
            </a:r>
            <a:r>
              <a:rPr lang="nl-BE" sz="2000" dirty="0" smtClean="0"/>
              <a:t> </a:t>
            </a:r>
            <a:r>
              <a:rPr lang="nl-BE" sz="2000" dirty="0" smtClean="0">
                <a:sym typeface="Symbol"/>
              </a:rPr>
              <a:t>µ</a:t>
            </a:r>
            <a:r>
              <a:rPr lang="nl-BE" sz="2000" baseline="-25000" dirty="0" smtClean="0">
                <a:sym typeface="Symbol"/>
              </a:rPr>
              <a:t>VHI</a:t>
            </a:r>
            <a:r>
              <a:rPr lang="nl-BE" sz="2000" dirty="0" smtClean="0">
                <a:sym typeface="Symbol"/>
              </a:rPr>
              <a:t> </a:t>
            </a:r>
            <a:r>
              <a:rPr lang="nl-BE" sz="2000" dirty="0" smtClean="0">
                <a:sym typeface="Symbol"/>
              </a:rPr>
              <a:t>&lt; T  (</a:t>
            </a:r>
            <a:r>
              <a:rPr lang="nl-BE" sz="2000" dirty="0" err="1" smtClean="0">
                <a:sym typeface="Symbol"/>
              </a:rPr>
              <a:t>now</a:t>
            </a:r>
            <a:r>
              <a:rPr lang="nl-BE" sz="2000" dirty="0" smtClean="0">
                <a:sym typeface="Symbol"/>
              </a:rPr>
              <a:t>: T=35%).</a:t>
            </a:r>
            <a:endParaRPr lang="nl-BE" sz="2000" dirty="0" smtClean="0"/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Even more </a:t>
            </a:r>
            <a:r>
              <a:rPr lang="nl-BE" sz="2000" dirty="0" err="1" smtClean="0"/>
              <a:t>fundamental</a:t>
            </a:r>
            <a:r>
              <a:rPr lang="nl-BE" sz="2000" dirty="0" smtClean="0"/>
              <a:t> </a:t>
            </a:r>
            <a:r>
              <a:rPr lang="nl-BE" sz="2000" dirty="0" err="1" smtClean="0"/>
              <a:t>changes</a:t>
            </a:r>
            <a:r>
              <a:rPr lang="nl-BE" sz="2000" dirty="0" smtClean="0"/>
              <a:t> </a:t>
            </a:r>
            <a:r>
              <a:rPr lang="nl-BE" sz="2000" dirty="0" err="1" smtClean="0"/>
              <a:t>can</a:t>
            </a:r>
            <a:r>
              <a:rPr lang="nl-BE" sz="2000" dirty="0" smtClean="0"/>
              <a:t>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introduced</a:t>
            </a:r>
            <a:r>
              <a:rPr lang="nl-BE" sz="2000" dirty="0" smtClean="0"/>
              <a:t>: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err="1" smtClean="0"/>
              <a:t>Replacement</a:t>
            </a:r>
            <a:r>
              <a:rPr lang="nl-BE" sz="2000" dirty="0" smtClean="0"/>
              <a:t> of VCI/TCI </a:t>
            </a:r>
            <a:r>
              <a:rPr lang="nl-BE" sz="2000" dirty="0" err="1" smtClean="0"/>
              <a:t>by</a:t>
            </a:r>
            <a:r>
              <a:rPr lang="nl-BE" sz="2000" dirty="0" smtClean="0"/>
              <a:t> </a:t>
            </a:r>
            <a:r>
              <a:rPr lang="nl-BE" sz="2000" dirty="0" err="1" smtClean="0"/>
              <a:t>standard</a:t>
            </a:r>
            <a:r>
              <a:rPr lang="nl-BE" sz="2000" dirty="0" smtClean="0"/>
              <a:t> scores.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-"/>
            </a:pPr>
            <a:r>
              <a:rPr lang="nl-BE" sz="2000" dirty="0" err="1" smtClean="0"/>
              <a:t>Give</a:t>
            </a:r>
            <a:r>
              <a:rPr lang="nl-BE" sz="2000" dirty="0" smtClean="0"/>
              <a:t> more </a:t>
            </a:r>
            <a:r>
              <a:rPr lang="nl-BE" sz="2000" dirty="0" err="1" smtClean="0"/>
              <a:t>weight</a:t>
            </a:r>
            <a:r>
              <a:rPr lang="nl-BE" sz="2000" dirty="0" smtClean="0"/>
              <a:t> to METOP in LTA </a:t>
            </a:r>
            <a:r>
              <a:rPr lang="nl-BE" sz="2000" dirty="0" err="1" smtClean="0"/>
              <a:t>by</a:t>
            </a:r>
            <a:r>
              <a:rPr lang="nl-BE" sz="2000" dirty="0" smtClean="0"/>
              <a:t> </a:t>
            </a:r>
            <a:r>
              <a:rPr lang="nl-BE" sz="2000" dirty="0" err="1" smtClean="0"/>
              <a:t>skipping</a:t>
            </a:r>
            <a:r>
              <a:rPr lang="nl-BE" sz="2000" dirty="0" smtClean="0"/>
              <a:t> </a:t>
            </a:r>
            <a:r>
              <a:rPr lang="nl-BE" sz="2000" dirty="0" err="1" smtClean="0"/>
              <a:t>early</a:t>
            </a:r>
            <a:r>
              <a:rPr lang="nl-BE" sz="2000" dirty="0" smtClean="0"/>
              <a:t> NOAA </a:t>
            </a:r>
            <a:r>
              <a:rPr lang="nl-BE" sz="2000" dirty="0" err="1" smtClean="0"/>
              <a:t>years</a:t>
            </a:r>
            <a:r>
              <a:rPr lang="nl-BE" sz="2000" dirty="0" smtClean="0"/>
              <a:t> </a:t>
            </a:r>
          </a:p>
          <a:p>
            <a:pPr marL="457200" lvl="0" indent="-457200">
              <a:lnSpc>
                <a:spcPct val="150000"/>
              </a:lnSpc>
            </a:pPr>
            <a:r>
              <a:rPr lang="nl-BE" sz="2000" b="1" dirty="0" err="1" smtClean="0"/>
              <a:t>Local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applications</a:t>
            </a:r>
            <a:r>
              <a:rPr lang="nl-BE" sz="2000" b="1" dirty="0" smtClean="0"/>
              <a:t> – </a:t>
            </a:r>
            <a:r>
              <a:rPr lang="nl-BE" sz="2000" b="1" dirty="0" err="1" smtClean="0"/>
              <a:t>Proposal</a:t>
            </a:r>
            <a:r>
              <a:rPr lang="nl-BE" sz="2000" b="1" dirty="0" smtClean="0"/>
              <a:t>: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At the </a:t>
            </a:r>
            <a:r>
              <a:rPr lang="nl-BE" sz="2000" dirty="0" err="1" smtClean="0"/>
              <a:t>lower</a:t>
            </a:r>
            <a:r>
              <a:rPr lang="nl-BE" sz="2000" dirty="0" smtClean="0"/>
              <a:t> level, the system </a:t>
            </a:r>
            <a:r>
              <a:rPr lang="nl-BE" sz="2000" dirty="0" err="1" smtClean="0"/>
              <a:t>will</a:t>
            </a:r>
            <a:r>
              <a:rPr lang="nl-BE" sz="2000" dirty="0" smtClean="0"/>
              <a:t> </a:t>
            </a:r>
            <a:r>
              <a:rPr lang="nl-BE" sz="2000" dirty="0" err="1" smtClean="0"/>
              <a:t>always</a:t>
            </a:r>
            <a:r>
              <a:rPr lang="nl-BE" sz="2000" dirty="0" smtClean="0"/>
              <a:t> </a:t>
            </a:r>
            <a:r>
              <a:rPr lang="nl-BE" sz="2000" dirty="0" err="1" smtClean="0"/>
              <a:t>be</a:t>
            </a:r>
            <a:r>
              <a:rPr lang="nl-BE" sz="2000" dirty="0" smtClean="0"/>
              <a:t> run </a:t>
            </a:r>
            <a:r>
              <a:rPr lang="nl-BE" sz="2000" dirty="0" err="1" smtClean="0"/>
              <a:t>on</a:t>
            </a:r>
            <a:r>
              <a:rPr lang="nl-BE" sz="2000" dirty="0" smtClean="0"/>
              <a:t> a </a:t>
            </a:r>
            <a:r>
              <a:rPr lang="nl-BE" sz="2000" dirty="0" err="1" smtClean="0"/>
              <a:t>global</a:t>
            </a:r>
            <a:r>
              <a:rPr lang="nl-BE" sz="2000" dirty="0" smtClean="0"/>
              <a:t> </a:t>
            </a:r>
            <a:r>
              <a:rPr lang="nl-BE" sz="2000" dirty="0" err="1" smtClean="0"/>
              <a:t>scale</a:t>
            </a:r>
            <a:r>
              <a:rPr lang="nl-BE" sz="2000" dirty="0" smtClean="0"/>
              <a:t>.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/>
              <a:t>Dedicated</a:t>
            </a:r>
            <a:r>
              <a:rPr lang="nl-BE" sz="2000" dirty="0" smtClean="0"/>
              <a:t> scripts </a:t>
            </a:r>
            <a:r>
              <a:rPr lang="nl-BE" sz="2000" dirty="0" err="1" smtClean="0"/>
              <a:t>can</a:t>
            </a:r>
            <a:r>
              <a:rPr lang="nl-BE" sz="2000" dirty="0" smtClean="0"/>
              <a:t>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prepared</a:t>
            </a:r>
            <a:r>
              <a:rPr lang="nl-BE" sz="2000" dirty="0" smtClean="0"/>
              <a:t> to extract all </a:t>
            </a:r>
            <a:r>
              <a:rPr lang="nl-BE" sz="2000" dirty="0" err="1" smtClean="0"/>
              <a:t>requested</a:t>
            </a:r>
            <a:r>
              <a:rPr lang="nl-BE" sz="2000" dirty="0" smtClean="0"/>
              <a:t> image data </a:t>
            </a:r>
            <a:r>
              <a:rPr lang="nl-BE" sz="2000" dirty="0" err="1" smtClean="0"/>
              <a:t>for</a:t>
            </a:r>
            <a:r>
              <a:rPr lang="nl-BE" sz="2000" dirty="0" smtClean="0"/>
              <a:t> a </a:t>
            </a:r>
            <a:r>
              <a:rPr lang="nl-BE" sz="2000" dirty="0" err="1" smtClean="0"/>
              <a:t>specific</a:t>
            </a:r>
            <a:r>
              <a:rPr lang="nl-BE" sz="2000" dirty="0" smtClean="0"/>
              <a:t> ROI (</a:t>
            </a:r>
            <a:r>
              <a:rPr lang="nl-BE" sz="2000" dirty="0" err="1" smtClean="0"/>
              <a:t>Region</a:t>
            </a:r>
            <a:r>
              <a:rPr lang="nl-BE" sz="2000" dirty="0" smtClean="0"/>
              <a:t> of Interest).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For </a:t>
            </a:r>
            <a:r>
              <a:rPr lang="nl-BE" sz="2000" dirty="0" err="1" smtClean="0"/>
              <a:t>this</a:t>
            </a:r>
            <a:r>
              <a:rPr lang="nl-BE" sz="2000" dirty="0" smtClean="0"/>
              <a:t> ROI, </a:t>
            </a:r>
            <a:r>
              <a:rPr lang="nl-BE" sz="2000" dirty="0" err="1" smtClean="0"/>
              <a:t>only</a:t>
            </a:r>
            <a:r>
              <a:rPr lang="nl-BE" sz="2000" dirty="0" smtClean="0"/>
              <a:t> the </a:t>
            </a:r>
            <a:r>
              <a:rPr lang="nl-BE" sz="2000" dirty="0" err="1" smtClean="0"/>
              <a:t>QuickLooks</a:t>
            </a:r>
            <a:r>
              <a:rPr lang="nl-BE" sz="2000" dirty="0" smtClean="0"/>
              <a:t> must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re-generated</a:t>
            </a:r>
            <a:r>
              <a:rPr lang="nl-BE" sz="2000" dirty="0" smtClean="0"/>
              <a:t>. </a:t>
            </a:r>
          </a:p>
          <a:p>
            <a:pPr marL="457200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The </a:t>
            </a:r>
            <a:r>
              <a:rPr lang="nl-BE" sz="2000" dirty="0" err="1" smtClean="0"/>
              <a:t>RUM-values</a:t>
            </a:r>
            <a:r>
              <a:rPr lang="nl-BE" sz="2000" dirty="0" smtClean="0"/>
              <a:t> </a:t>
            </a:r>
            <a:r>
              <a:rPr lang="nl-BE" sz="2000" dirty="0" err="1" smtClean="0"/>
              <a:t>can</a:t>
            </a:r>
            <a:r>
              <a:rPr lang="nl-BE" sz="2000" dirty="0" smtClean="0"/>
              <a:t> </a:t>
            </a:r>
            <a:r>
              <a:rPr lang="nl-BE" sz="2000" dirty="0" err="1" smtClean="0"/>
              <a:t>still</a:t>
            </a:r>
            <a:r>
              <a:rPr lang="nl-BE" sz="2000" dirty="0" smtClean="0"/>
              <a:t> </a:t>
            </a:r>
            <a:r>
              <a:rPr lang="nl-BE" sz="2000" dirty="0" err="1" smtClean="0"/>
              <a:t>be</a:t>
            </a:r>
            <a:r>
              <a:rPr lang="nl-BE" sz="2000" dirty="0" smtClean="0"/>
              <a:t> </a:t>
            </a:r>
            <a:r>
              <a:rPr lang="nl-BE" sz="2000" dirty="0" err="1" smtClean="0"/>
              <a:t>inspected</a:t>
            </a:r>
            <a:r>
              <a:rPr lang="nl-BE" sz="2000" dirty="0" smtClean="0"/>
              <a:t> via the </a:t>
            </a:r>
            <a:r>
              <a:rPr lang="nl-BE" sz="2000" dirty="0" err="1" smtClean="0"/>
              <a:t>global</a:t>
            </a:r>
            <a:r>
              <a:rPr lang="nl-BE" sz="2000" dirty="0" smtClean="0"/>
              <a:t> database.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827584" y="260648"/>
          <a:ext cx="7560840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11560" y="1383428"/>
          <a:ext cx="7992888" cy="2837660"/>
        </p:xfrm>
        <a:graphic>
          <a:graphicData uri="http://schemas.openxmlformats.org/drawingml/2006/table">
            <a:tbl>
              <a:tblPr/>
              <a:tblGrid>
                <a:gridCol w="1786010"/>
                <a:gridCol w="815509"/>
                <a:gridCol w="666825"/>
                <a:gridCol w="752431"/>
                <a:gridCol w="838037"/>
                <a:gridCol w="922741"/>
                <a:gridCol w="749727"/>
                <a:gridCol w="743420"/>
                <a:gridCol w="718188"/>
              </a:tblGrid>
              <a:tr h="567532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latin typeface="Calibri"/>
                          <a:ea typeface="SimSun"/>
                        </a:rPr>
                        <a:t>Sensor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latin typeface="Calibri"/>
                          <a:ea typeface="SimSun"/>
                        </a:rPr>
                        <a:t>Source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>
                          <a:latin typeface="Calibri"/>
                          <a:ea typeface="SimSun"/>
                        </a:rPr>
                        <a:t>Since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>
                          <a:latin typeface="Calibri"/>
                          <a:ea typeface="SimSun"/>
                        </a:rPr>
                        <a:t>Freq.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>
                          <a:latin typeface="Calibri"/>
                          <a:ea typeface="SimSun"/>
                        </a:rPr>
                        <a:t>Cover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>
                          <a:latin typeface="Calibri"/>
                          <a:ea typeface="SimSun"/>
                        </a:rPr>
                        <a:t>MapSys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>
                          <a:latin typeface="Calibri"/>
                          <a:ea typeface="SimSun"/>
                        </a:rPr>
                        <a:t>Resol.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>
                          <a:latin typeface="Calibri"/>
                          <a:ea typeface="SimSun"/>
                        </a:rPr>
                        <a:t>NDVI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>
                          <a:latin typeface="Calibri"/>
                          <a:ea typeface="SimSun"/>
                        </a:rPr>
                        <a:t>BT4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67532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latin typeface="Calibri"/>
                          <a:ea typeface="SimSun"/>
                        </a:rPr>
                        <a:t>METOP</a:t>
                      </a:r>
                      <a:r>
                        <a:rPr lang="en-GB" sz="2000" dirty="0">
                          <a:latin typeface="Calibri"/>
                          <a:ea typeface="SimSun"/>
                        </a:rPr>
                        <a:t>-AVHRR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VITO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2007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Dekad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Global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LonLat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1km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+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+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532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NOAA-AVHRR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latin typeface="Calibri"/>
                          <a:ea typeface="SimSun"/>
                        </a:rPr>
                        <a:t>STAR</a:t>
                      </a:r>
                      <a:endParaRPr lang="en-GB" sz="2000" b="1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1984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latin typeface="Calibri"/>
                          <a:ea typeface="SimSun"/>
                        </a:rPr>
                        <a:t>Week</a:t>
                      </a:r>
                      <a:endParaRPr lang="en-GB" sz="2000" b="1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Global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LonLat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latin typeface="Calibri"/>
                          <a:ea typeface="SimSun"/>
                        </a:rPr>
                        <a:t>16 km</a:t>
                      </a:r>
                      <a:endParaRPr lang="en-GB" sz="2000" b="1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+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+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532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SPOT-</a:t>
                      </a:r>
                      <a:r>
                        <a:rPr lang="en-GB" sz="2000" b="1" dirty="0">
                          <a:latin typeface="Calibri"/>
                          <a:ea typeface="SimSun"/>
                        </a:rPr>
                        <a:t>VGT</a:t>
                      </a:r>
                      <a:endParaRPr lang="en-GB" sz="2000" b="1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VITO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1998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Dekad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Global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LonLat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1 km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>
                          <a:latin typeface="Calibri"/>
                          <a:ea typeface="SimSun"/>
                        </a:rPr>
                        <a:t>+</a:t>
                      </a:r>
                      <a:endParaRPr lang="en-GB" sz="200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latin typeface="Calibri"/>
                          <a:ea typeface="SimSun"/>
                        </a:rPr>
                        <a:t>-</a:t>
                      </a:r>
                      <a:endParaRPr lang="en-GB" sz="2000" b="1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7532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NOAA-AVHRR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VITO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1981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 err="1">
                          <a:latin typeface="Calibri"/>
                          <a:ea typeface="SimSun"/>
                        </a:rPr>
                        <a:t>Dekad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b="1" dirty="0">
                          <a:latin typeface="Calibri"/>
                          <a:ea typeface="SimSun"/>
                        </a:rPr>
                        <a:t>Europe</a:t>
                      </a:r>
                      <a:endParaRPr lang="en-GB" sz="2000" b="1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LAEA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1km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+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2000" dirty="0">
                          <a:latin typeface="Calibri"/>
                          <a:ea typeface="SimSun"/>
                        </a:rPr>
                        <a:t>+</a:t>
                      </a:r>
                      <a:endParaRPr lang="en-GB" sz="2000" dirty="0">
                        <a:latin typeface="Times New Roman"/>
                        <a:ea typeface="SimSun"/>
                      </a:endParaRPr>
                    </a:p>
                  </a:txBody>
                  <a:tcPr marL="36195" marR="3619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67544" y="4491697"/>
            <a:ext cx="8496944" cy="1477328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000" dirty="0" smtClean="0"/>
              <a:t> METOP: Basic data for ASIS, to be delivered every </a:t>
            </a:r>
            <a:r>
              <a:rPr lang="en-GB" sz="2000" dirty="0" err="1" smtClean="0"/>
              <a:t>dekad</a:t>
            </a:r>
            <a:r>
              <a:rPr lang="en-GB" sz="2000" dirty="0" smtClean="0"/>
              <a:t> to FAO.</a:t>
            </a:r>
          </a:p>
          <a:p>
            <a:pPr lvl="0">
              <a:spcBef>
                <a:spcPts val="600"/>
              </a:spcBef>
              <a:buFont typeface="Arial" pitchFamily="34" charset="0"/>
              <a:buChar char="•"/>
            </a:pPr>
            <a:r>
              <a:rPr lang="nl-BE" sz="2000" dirty="0" smtClean="0"/>
              <a:t> STAR: </a:t>
            </a:r>
            <a:r>
              <a:rPr lang="nl-BE" sz="2000" dirty="0" err="1" smtClean="0"/>
              <a:t>Only</a:t>
            </a:r>
            <a:r>
              <a:rPr lang="nl-BE" sz="2000" dirty="0" smtClean="0"/>
              <a:t> </a:t>
            </a:r>
            <a:r>
              <a:rPr lang="nl-BE" sz="2000" dirty="0" err="1" smtClean="0"/>
              <a:t>archive</a:t>
            </a:r>
            <a:r>
              <a:rPr lang="nl-BE" sz="2000" dirty="0" smtClean="0"/>
              <a:t> </a:t>
            </a:r>
            <a:r>
              <a:rPr lang="nl-BE" sz="2000" dirty="0" err="1" smtClean="0"/>
              <a:t>used</a:t>
            </a:r>
            <a:r>
              <a:rPr lang="nl-BE" sz="2000" dirty="0" smtClean="0"/>
              <a:t> (1984-2011) to </a:t>
            </a:r>
            <a:r>
              <a:rPr lang="nl-BE" sz="2000" dirty="0" err="1" smtClean="0"/>
              <a:t>simulate</a:t>
            </a:r>
            <a:r>
              <a:rPr lang="nl-BE" sz="2000" dirty="0" smtClean="0"/>
              <a:t> past data of METOP.</a:t>
            </a:r>
          </a:p>
          <a:p>
            <a:pPr lvl="0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000" dirty="0" smtClean="0"/>
              <a:t> SPOT and </a:t>
            </a:r>
            <a:r>
              <a:rPr lang="nl-BE" sz="2000" dirty="0" err="1" smtClean="0"/>
              <a:t>NOAA-Europe</a:t>
            </a:r>
            <a:r>
              <a:rPr lang="nl-BE" sz="2000" dirty="0" smtClean="0"/>
              <a:t>: </a:t>
            </a:r>
            <a:r>
              <a:rPr lang="nl-BE" sz="2000" dirty="0" err="1" smtClean="0"/>
              <a:t>only</a:t>
            </a:r>
            <a:r>
              <a:rPr lang="nl-BE" sz="2000" dirty="0" smtClean="0"/>
              <a:t> </a:t>
            </a:r>
            <a:r>
              <a:rPr lang="nl-BE" sz="2000" dirty="0" err="1" smtClean="0"/>
              <a:t>used</a:t>
            </a:r>
            <a:r>
              <a:rPr lang="nl-BE" sz="2000" dirty="0" smtClean="0"/>
              <a:t> </a:t>
            </a:r>
            <a:r>
              <a:rPr lang="nl-BE" sz="2000" dirty="0" err="1" smtClean="0"/>
              <a:t>for</a:t>
            </a:r>
            <a:r>
              <a:rPr lang="nl-BE" sz="2000" dirty="0" smtClean="0"/>
              <a:t> </a:t>
            </a:r>
            <a:r>
              <a:rPr lang="nl-BE" sz="2000" dirty="0" err="1" smtClean="0"/>
              <a:t>some</a:t>
            </a:r>
            <a:r>
              <a:rPr lang="nl-BE" sz="2000" dirty="0" smtClean="0"/>
              <a:t> </a:t>
            </a:r>
            <a:r>
              <a:rPr lang="nl-BE" sz="2000" dirty="0" err="1" smtClean="0"/>
              <a:t>comparisons</a:t>
            </a:r>
            <a:r>
              <a:rPr lang="nl-BE" sz="2000" dirty="0" smtClean="0"/>
              <a:t>.</a:t>
            </a:r>
            <a:endParaRPr lang="en-GB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827584" y="260648"/>
          <a:ext cx="7416824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251520" y="1268760"/>
            <a:ext cx="8496944" cy="5139869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400" b="1" dirty="0" smtClean="0"/>
              <a:t>Installation, data preparation &amp; deliveries to FAO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400" dirty="0" err="1" smtClean="0"/>
              <a:t>Basic</a:t>
            </a:r>
            <a:r>
              <a:rPr lang="nl-BE" sz="2400" dirty="0" smtClean="0"/>
              <a:t> </a:t>
            </a:r>
            <a:r>
              <a:rPr lang="nl-BE" sz="2400" dirty="0" err="1" smtClean="0"/>
              <a:t>approach</a:t>
            </a:r>
            <a:r>
              <a:rPr lang="nl-BE" sz="2400" dirty="0" smtClean="0"/>
              <a:t> </a:t>
            </a:r>
            <a:r>
              <a:rPr lang="nl-BE" sz="2400" dirty="0" err="1" smtClean="0"/>
              <a:t>developed</a:t>
            </a:r>
            <a:r>
              <a:rPr lang="nl-BE" sz="2400" dirty="0" smtClean="0"/>
              <a:t>.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400" dirty="0" smtClean="0"/>
              <a:t>Most data (STAR, METOP) </a:t>
            </a:r>
            <a:r>
              <a:rPr lang="nl-BE" sz="2400" dirty="0" err="1" smtClean="0"/>
              <a:t>prepared</a:t>
            </a:r>
            <a:r>
              <a:rPr lang="nl-BE" sz="2400" dirty="0" smtClean="0"/>
              <a:t> at VITO.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400" b="1" dirty="0" smtClean="0"/>
              <a:t>Image processing, at VITO &amp; FAO</a:t>
            </a:r>
          </a:p>
          <a:p>
            <a:pPr marL="914400" lvl="1" indent="-457200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400" dirty="0" smtClean="0"/>
              <a:t>Most </a:t>
            </a:r>
            <a:r>
              <a:rPr lang="nl-BE" sz="2400" dirty="0" err="1" smtClean="0"/>
              <a:t>basic</a:t>
            </a:r>
            <a:r>
              <a:rPr lang="nl-BE" sz="2400" dirty="0" smtClean="0"/>
              <a:t> </a:t>
            </a:r>
            <a:r>
              <a:rPr lang="nl-BE" sz="2400" dirty="0" err="1" smtClean="0"/>
              <a:t>tools</a:t>
            </a:r>
            <a:r>
              <a:rPr lang="nl-BE" sz="2400" dirty="0" smtClean="0"/>
              <a:t> </a:t>
            </a:r>
            <a:r>
              <a:rPr lang="nl-BE" sz="2400" dirty="0" err="1" smtClean="0"/>
              <a:t>now</a:t>
            </a:r>
            <a:r>
              <a:rPr lang="nl-BE" sz="2400" dirty="0" smtClean="0"/>
              <a:t> </a:t>
            </a:r>
            <a:r>
              <a:rPr lang="nl-BE" sz="2400" dirty="0" err="1" smtClean="0"/>
              <a:t>available</a:t>
            </a:r>
            <a:r>
              <a:rPr lang="nl-BE" sz="2400" dirty="0" smtClean="0"/>
              <a:t> via </a:t>
            </a:r>
            <a:r>
              <a:rPr lang="nl-BE" sz="2400" dirty="0" err="1" smtClean="0"/>
              <a:t>Glimpse</a:t>
            </a:r>
            <a:r>
              <a:rPr lang="nl-BE" sz="2400" dirty="0" smtClean="0"/>
              <a:t>.</a:t>
            </a:r>
            <a:endParaRPr lang="en-GB" sz="2400" dirty="0" smtClean="0"/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400" b="1" dirty="0" smtClean="0"/>
              <a:t>Further analysis &amp; visualisation tools</a:t>
            </a:r>
          </a:p>
          <a:p>
            <a:pPr marL="914400" lvl="1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nl-BE" sz="2400" dirty="0" smtClean="0"/>
              <a:t>Spirits: most </a:t>
            </a:r>
            <a:r>
              <a:rPr lang="nl-BE" sz="2400" dirty="0" err="1" smtClean="0"/>
              <a:t>analysis</a:t>
            </a:r>
            <a:r>
              <a:rPr lang="nl-BE" sz="2400" dirty="0" smtClean="0"/>
              <a:t> </a:t>
            </a:r>
            <a:r>
              <a:rPr lang="nl-BE" sz="2400" dirty="0" err="1" smtClean="0"/>
              <a:t>tools</a:t>
            </a:r>
            <a:r>
              <a:rPr lang="nl-BE" sz="2400" dirty="0" smtClean="0"/>
              <a:t> </a:t>
            </a:r>
            <a:r>
              <a:rPr lang="nl-BE" sz="2400" dirty="0" err="1" smtClean="0"/>
              <a:t>available</a:t>
            </a:r>
            <a:r>
              <a:rPr lang="nl-BE" sz="2400" dirty="0" smtClean="0"/>
              <a:t>.</a:t>
            </a:r>
            <a:endParaRPr lang="nl-BE" sz="2400" dirty="0" smtClean="0"/>
          </a:p>
          <a:p>
            <a:pPr marL="914400" lvl="1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nl-BE" sz="2400" dirty="0" smtClean="0"/>
              <a:t>Spirits: </a:t>
            </a:r>
            <a:r>
              <a:rPr lang="nl-BE" sz="2400" dirty="0" err="1" smtClean="0"/>
              <a:t>Glimpse</a:t>
            </a:r>
            <a:r>
              <a:rPr lang="nl-BE" sz="2400" dirty="0" smtClean="0"/>
              <a:t> </a:t>
            </a:r>
            <a:r>
              <a:rPr lang="nl-BE" sz="2400" dirty="0" err="1" smtClean="0"/>
              <a:t>ASIS-programs</a:t>
            </a:r>
            <a:r>
              <a:rPr lang="nl-BE" sz="2400" dirty="0" smtClean="0"/>
              <a:t> </a:t>
            </a:r>
            <a:r>
              <a:rPr lang="nl-BE" sz="2400" dirty="0" err="1" smtClean="0"/>
              <a:t>still</a:t>
            </a:r>
            <a:r>
              <a:rPr lang="nl-BE" sz="2400" dirty="0" smtClean="0"/>
              <a:t> </a:t>
            </a:r>
            <a:r>
              <a:rPr lang="nl-BE" sz="2400" dirty="0" smtClean="0"/>
              <a:t>to </a:t>
            </a:r>
            <a:r>
              <a:rPr lang="nl-BE" sz="2400" dirty="0" err="1" smtClean="0"/>
              <a:t>be</a:t>
            </a:r>
            <a:r>
              <a:rPr lang="nl-BE" sz="2400" dirty="0" smtClean="0"/>
              <a:t> </a:t>
            </a:r>
            <a:r>
              <a:rPr lang="nl-BE" sz="2400" dirty="0" err="1" smtClean="0"/>
              <a:t>included</a:t>
            </a:r>
            <a:r>
              <a:rPr lang="nl-BE" sz="2400" dirty="0" smtClean="0"/>
              <a:t>.</a:t>
            </a:r>
          </a:p>
          <a:p>
            <a:pPr marL="914400" lvl="1" indent="-457200">
              <a:spcBef>
                <a:spcPts val="600"/>
              </a:spcBef>
              <a:buFont typeface="Arial" pitchFamily="34" charset="0"/>
              <a:buChar char="•"/>
            </a:pPr>
            <a:r>
              <a:rPr lang="nl-BE" sz="2400" dirty="0" smtClean="0"/>
              <a:t>Web Viewer: a demo </a:t>
            </a:r>
            <a:r>
              <a:rPr lang="nl-BE" sz="2400" dirty="0" err="1" smtClean="0"/>
              <a:t>will</a:t>
            </a:r>
            <a:r>
              <a:rPr lang="nl-BE" sz="2400" dirty="0" smtClean="0"/>
              <a:t> </a:t>
            </a:r>
            <a:r>
              <a:rPr lang="nl-BE" sz="2400" dirty="0" err="1" smtClean="0"/>
              <a:t>be</a:t>
            </a:r>
            <a:r>
              <a:rPr lang="nl-BE" sz="2400" dirty="0" smtClean="0"/>
              <a:t> </a:t>
            </a:r>
            <a:r>
              <a:rPr lang="nl-BE" sz="2400" dirty="0" err="1" smtClean="0"/>
              <a:t>provided</a:t>
            </a:r>
            <a:r>
              <a:rPr lang="nl-BE" sz="2400" dirty="0" smtClean="0"/>
              <a:t>.</a:t>
            </a:r>
            <a:endParaRPr lang="nl-BE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55986" y="116632"/>
          <a:ext cx="8980510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42187" y="783366"/>
            <a:ext cx="9036496" cy="5863144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spcBef>
                <a:spcPts val="0"/>
              </a:spcBef>
              <a:buFont typeface="+mj-lt"/>
              <a:buAutoNum type="arabicPeriod"/>
            </a:pPr>
            <a:r>
              <a:rPr lang="en-GB" sz="2000" b="1" dirty="0" smtClean="0"/>
              <a:t>Agreement on general approach</a:t>
            </a:r>
            <a:r>
              <a:rPr lang="en-GB" sz="2000" b="1" dirty="0" smtClean="0"/>
              <a:t>.					</a:t>
            </a:r>
            <a:r>
              <a:rPr lang="en-GB" sz="2000" b="1" i="1" dirty="0" smtClean="0">
                <a:solidFill>
                  <a:schemeClr val="accent2"/>
                </a:solidFill>
              </a:rPr>
              <a:t>SEP</a:t>
            </a:r>
            <a:endParaRPr lang="en-GB" sz="2000" b="1" i="1" dirty="0" smtClean="0">
              <a:solidFill>
                <a:schemeClr val="accent2"/>
              </a:solidFill>
            </a:endParaRPr>
          </a:p>
          <a:p>
            <a:pPr marL="457200" lvl="0" indent="-457200">
              <a:spcBef>
                <a:spcPts val="300"/>
              </a:spcBef>
              <a:buFont typeface="+mj-lt"/>
              <a:buAutoNum type="arabicPeriod"/>
            </a:pPr>
            <a:r>
              <a:rPr lang="en-GB" sz="2000" b="1" dirty="0" smtClean="0"/>
              <a:t>VITO-preparations</a:t>
            </a:r>
            <a:r>
              <a:rPr lang="en-GB" sz="2000" dirty="0" smtClean="0"/>
              <a:t>:						</a:t>
            </a:r>
            <a:r>
              <a:rPr lang="en-GB" sz="2000" dirty="0" smtClean="0"/>
              <a:t>	</a:t>
            </a:r>
            <a:r>
              <a:rPr lang="en-GB" sz="2000" b="1" i="1" dirty="0" smtClean="0">
                <a:solidFill>
                  <a:schemeClr val="accent2"/>
                </a:solidFill>
              </a:rPr>
              <a:t>OCT</a:t>
            </a:r>
            <a:endParaRPr lang="en-GB" sz="2000" dirty="0" smtClean="0"/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nl-BE" sz="2000" dirty="0" err="1" smtClean="0"/>
              <a:t>Define</a:t>
            </a:r>
            <a:r>
              <a:rPr lang="nl-BE" sz="2000" dirty="0" smtClean="0"/>
              <a:t> </a:t>
            </a:r>
            <a:r>
              <a:rPr lang="nl-BE" sz="2000" dirty="0" err="1" smtClean="0"/>
              <a:t>conventions</a:t>
            </a:r>
            <a:r>
              <a:rPr lang="nl-BE" sz="2000" dirty="0" smtClean="0"/>
              <a:t>: folder </a:t>
            </a:r>
            <a:r>
              <a:rPr lang="nl-BE" sz="2000" dirty="0" err="1" smtClean="0"/>
              <a:t>organisation</a:t>
            </a:r>
            <a:r>
              <a:rPr lang="nl-BE" sz="2000" dirty="0" smtClean="0"/>
              <a:t>, file </a:t>
            </a:r>
            <a:r>
              <a:rPr lang="nl-BE" sz="2000" dirty="0" err="1" smtClean="0"/>
              <a:t>names</a:t>
            </a:r>
            <a:r>
              <a:rPr lang="nl-BE" sz="2000" dirty="0" smtClean="0"/>
              <a:t>, ...</a:t>
            </a:r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nl-BE" sz="2000" dirty="0" err="1" smtClean="0"/>
              <a:t>Cleanup</a:t>
            </a:r>
            <a:r>
              <a:rPr lang="nl-BE" sz="2000" dirty="0" smtClean="0"/>
              <a:t> &amp; </a:t>
            </a:r>
            <a:r>
              <a:rPr lang="nl-BE" sz="2000" dirty="0" err="1" smtClean="0"/>
              <a:t>compute</a:t>
            </a:r>
            <a:r>
              <a:rPr lang="nl-BE" sz="2000" dirty="0" smtClean="0"/>
              <a:t> </a:t>
            </a:r>
            <a:r>
              <a:rPr lang="nl-BE" sz="2000" dirty="0" err="1" smtClean="0"/>
              <a:t>lacking</a:t>
            </a:r>
            <a:r>
              <a:rPr lang="nl-BE" sz="2000" dirty="0" smtClean="0"/>
              <a:t> data.</a:t>
            </a:r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nl-BE" sz="2000" dirty="0" err="1" smtClean="0"/>
              <a:t>Send</a:t>
            </a:r>
            <a:r>
              <a:rPr lang="nl-BE" sz="2000" dirty="0" smtClean="0"/>
              <a:t> </a:t>
            </a:r>
            <a:r>
              <a:rPr lang="nl-BE" sz="2000" dirty="0" err="1" smtClean="0"/>
              <a:t>archives</a:t>
            </a:r>
            <a:r>
              <a:rPr lang="nl-BE" sz="2000" dirty="0" smtClean="0"/>
              <a:t> (STAR, METOP) to FAO via HD.</a:t>
            </a:r>
          </a:p>
          <a:p>
            <a:pPr marL="457200" lvl="0" indent="-457200">
              <a:spcBef>
                <a:spcPts val="300"/>
              </a:spcBef>
              <a:buFont typeface="+mj-lt"/>
              <a:buAutoNum type="arabicPeriod"/>
            </a:pPr>
            <a:r>
              <a:rPr lang="en-GB" sz="2000" b="1" dirty="0" smtClean="0"/>
              <a:t>FAO: Disk system &amp; VITO-permission </a:t>
            </a:r>
            <a:r>
              <a:rPr lang="en-GB" sz="2000" b="1" dirty="0" smtClean="0"/>
              <a:t>(?)		</a:t>
            </a:r>
            <a:r>
              <a:rPr lang="en-GB" sz="2000" b="1" i="1" dirty="0" smtClean="0">
                <a:solidFill>
                  <a:schemeClr val="accent2"/>
                </a:solidFill>
              </a:rPr>
              <a:t> </a:t>
            </a:r>
            <a:r>
              <a:rPr lang="en-GB" sz="2000" b="1" i="1" dirty="0" smtClean="0">
                <a:solidFill>
                  <a:schemeClr val="accent2"/>
                </a:solidFill>
              </a:rPr>
              <a:t>		OCT</a:t>
            </a:r>
            <a:endParaRPr lang="en-GB" sz="2000" b="1" dirty="0" smtClean="0"/>
          </a:p>
          <a:p>
            <a:pPr marL="457200" lvl="0" indent="-457200">
              <a:spcBef>
                <a:spcPts val="300"/>
              </a:spcBef>
              <a:buFont typeface="+mj-lt"/>
              <a:buAutoNum type="arabicPeriod"/>
            </a:pPr>
            <a:r>
              <a:rPr lang="en-GB" sz="2000" b="1" dirty="0" smtClean="0"/>
              <a:t>Development &amp; testing (at VITO and FAO) of scripts for</a:t>
            </a:r>
            <a:r>
              <a:rPr lang="en-GB" sz="2000" b="1" dirty="0" smtClean="0"/>
              <a:t>:</a:t>
            </a:r>
            <a:r>
              <a:rPr lang="en-GB" sz="2000" b="1" i="1" dirty="0" smtClean="0">
                <a:solidFill>
                  <a:schemeClr val="accent2"/>
                </a:solidFill>
              </a:rPr>
              <a:t> 	</a:t>
            </a:r>
            <a:r>
              <a:rPr lang="en-GB" sz="2000" b="1" i="1" dirty="0" smtClean="0">
                <a:solidFill>
                  <a:schemeClr val="accent2"/>
                </a:solidFill>
              </a:rPr>
              <a:t>	NOV</a:t>
            </a:r>
            <a:endParaRPr lang="en-GB" sz="2000" b="1" dirty="0" smtClean="0"/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GB" sz="2000" dirty="0" smtClean="0"/>
              <a:t>NRT delivery/acquisition of new METOP data.</a:t>
            </a:r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GB" sz="2000" dirty="0" smtClean="0"/>
              <a:t>NRT processing of new METOP data.</a:t>
            </a:r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en-GB" sz="2000" dirty="0" smtClean="0"/>
              <a:t>Periodic update of archives (LTA, </a:t>
            </a:r>
            <a:r>
              <a:rPr lang="en-GB" sz="2000" dirty="0" err="1" smtClean="0"/>
              <a:t>PHENOdat</a:t>
            </a:r>
            <a:r>
              <a:rPr lang="en-GB" sz="2000" dirty="0" smtClean="0"/>
              <a:t>,...).</a:t>
            </a:r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nl-BE" sz="2000" dirty="0" err="1" smtClean="0"/>
              <a:t>Treatment</a:t>
            </a:r>
            <a:r>
              <a:rPr lang="nl-BE" sz="2000" dirty="0" smtClean="0"/>
              <a:t> of </a:t>
            </a:r>
            <a:r>
              <a:rPr lang="nl-BE" sz="2000" dirty="0" err="1" smtClean="0"/>
              <a:t>specific</a:t>
            </a:r>
            <a:r>
              <a:rPr lang="nl-BE" sz="2000" dirty="0" smtClean="0"/>
              <a:t> </a:t>
            </a:r>
            <a:r>
              <a:rPr lang="nl-BE" sz="2000" dirty="0" err="1" smtClean="0"/>
              <a:t>ROIs</a:t>
            </a:r>
            <a:r>
              <a:rPr lang="nl-BE" sz="2000" dirty="0" smtClean="0"/>
              <a:t>.</a:t>
            </a:r>
            <a:endParaRPr lang="en-GB" sz="2000" dirty="0" smtClean="0"/>
          </a:p>
          <a:p>
            <a:pPr marL="457200" lvl="0" indent="-457200">
              <a:spcBef>
                <a:spcPts val="300"/>
              </a:spcBef>
              <a:buFont typeface="+mj-lt"/>
              <a:buAutoNum type="arabicPeriod"/>
            </a:pPr>
            <a:r>
              <a:rPr lang="en-GB" sz="2000" b="1" dirty="0" smtClean="0"/>
              <a:t>A</a:t>
            </a:r>
            <a:r>
              <a:rPr lang="en-GB" sz="2000" b="1" dirty="0" smtClean="0"/>
              <a:t>nalysis </a:t>
            </a:r>
            <a:r>
              <a:rPr lang="en-GB" sz="2000" b="1" dirty="0" smtClean="0"/>
              <a:t>&amp; visualisation tools:</a:t>
            </a:r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nl-BE" sz="2000" dirty="0" smtClean="0"/>
              <a:t>Spirits</a:t>
            </a:r>
            <a:r>
              <a:rPr lang="nl-BE" sz="2000" dirty="0" smtClean="0"/>
              <a:t>: </a:t>
            </a:r>
            <a:r>
              <a:rPr lang="nl-BE" sz="2000" dirty="0" err="1" smtClean="0"/>
              <a:t>develop</a:t>
            </a:r>
            <a:r>
              <a:rPr lang="nl-BE" sz="2000" dirty="0" smtClean="0"/>
              <a:t> all </a:t>
            </a:r>
            <a:r>
              <a:rPr lang="nl-BE" sz="2000" dirty="0" err="1" smtClean="0"/>
              <a:t>requested</a:t>
            </a:r>
            <a:r>
              <a:rPr lang="nl-BE" sz="2000" dirty="0" smtClean="0"/>
              <a:t> </a:t>
            </a:r>
            <a:r>
              <a:rPr lang="nl-BE" sz="2000" dirty="0" err="1" smtClean="0"/>
              <a:t>QL-templates</a:t>
            </a:r>
            <a:r>
              <a:rPr lang="nl-BE" sz="2000" dirty="0" smtClean="0"/>
              <a:t>…	</a:t>
            </a:r>
            <a:r>
              <a:rPr lang="en-GB" sz="2000" b="1" i="1" dirty="0" smtClean="0">
                <a:solidFill>
                  <a:schemeClr val="accent2"/>
                </a:solidFill>
              </a:rPr>
              <a:t> 	</a:t>
            </a:r>
            <a:r>
              <a:rPr lang="en-GB" sz="2000" b="1" i="1" dirty="0" smtClean="0">
                <a:solidFill>
                  <a:schemeClr val="accent2"/>
                </a:solidFill>
              </a:rPr>
              <a:t>	NOV</a:t>
            </a:r>
            <a:endParaRPr lang="nl-BE" sz="2000" dirty="0" smtClean="0"/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nl-BE" sz="2000" dirty="0" smtClean="0"/>
              <a:t>Web Viewer: </a:t>
            </a:r>
            <a:r>
              <a:rPr lang="nl-BE" sz="2000" dirty="0" err="1" smtClean="0"/>
              <a:t>devlop</a:t>
            </a:r>
            <a:r>
              <a:rPr lang="nl-BE" sz="2000" dirty="0" smtClean="0"/>
              <a:t> demo &amp; </a:t>
            </a:r>
            <a:r>
              <a:rPr lang="nl-BE" sz="2000" dirty="0" err="1" smtClean="0"/>
              <a:t>define</a:t>
            </a:r>
            <a:r>
              <a:rPr lang="nl-BE" sz="2000" dirty="0" smtClean="0"/>
              <a:t> overall </a:t>
            </a:r>
            <a:r>
              <a:rPr lang="nl-BE" sz="2000" dirty="0" err="1" smtClean="0"/>
              <a:t>specs</a:t>
            </a:r>
            <a:r>
              <a:rPr lang="nl-BE" sz="2000" dirty="0" smtClean="0"/>
              <a:t>.</a:t>
            </a:r>
            <a:r>
              <a:rPr lang="en-GB" sz="2000" b="1" i="1" dirty="0" smtClean="0">
                <a:solidFill>
                  <a:schemeClr val="accent2"/>
                </a:solidFill>
              </a:rPr>
              <a:t> 	</a:t>
            </a:r>
            <a:r>
              <a:rPr lang="en-GB" sz="2000" b="1" i="1" dirty="0" smtClean="0">
                <a:solidFill>
                  <a:schemeClr val="accent2"/>
                </a:solidFill>
              </a:rPr>
              <a:t>	DEC</a:t>
            </a:r>
            <a:endParaRPr lang="nl-BE" sz="2000" dirty="0" smtClean="0"/>
          </a:p>
          <a:p>
            <a:pPr marL="457200" lvl="0" indent="-457200">
              <a:spcBef>
                <a:spcPts val="300"/>
              </a:spcBef>
              <a:buFont typeface="+mj-lt"/>
              <a:buAutoNum type="arabicPeriod"/>
            </a:pPr>
            <a:r>
              <a:rPr lang="nl-BE" sz="2000" b="1" dirty="0" smtClean="0"/>
              <a:t>Software </a:t>
            </a:r>
            <a:r>
              <a:rPr lang="nl-BE" sz="2000" b="1" dirty="0" err="1" smtClean="0"/>
              <a:t>improvements</a:t>
            </a:r>
            <a:r>
              <a:rPr lang="nl-BE" sz="2000" b="1" dirty="0" smtClean="0"/>
              <a:t>, in parallel</a:t>
            </a:r>
            <a:r>
              <a:rPr lang="nl-BE" sz="2000" b="1" dirty="0" smtClean="0"/>
              <a:t>:	</a:t>
            </a:r>
            <a:r>
              <a:rPr lang="en-GB" sz="2000" b="1" i="1" dirty="0" smtClean="0">
                <a:solidFill>
                  <a:schemeClr val="accent2"/>
                </a:solidFill>
              </a:rPr>
              <a:t> 	</a:t>
            </a:r>
            <a:r>
              <a:rPr lang="en-GB" sz="2000" b="1" i="1" dirty="0" smtClean="0">
                <a:solidFill>
                  <a:schemeClr val="accent2"/>
                </a:solidFill>
              </a:rPr>
              <a:t>		DEC</a:t>
            </a:r>
            <a:endParaRPr lang="nl-BE" sz="2000" b="1" dirty="0" smtClean="0"/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nl-BE" sz="2000" dirty="0" err="1" smtClean="0"/>
              <a:t>Glimpse</a:t>
            </a:r>
            <a:r>
              <a:rPr lang="nl-BE" sz="2000" dirty="0" smtClean="0"/>
              <a:t>:  Program RUM2IMG	      &amp; Overall </a:t>
            </a:r>
            <a:r>
              <a:rPr lang="nl-BE" sz="2000" dirty="0" err="1" smtClean="0"/>
              <a:t>documentation</a:t>
            </a:r>
            <a:r>
              <a:rPr lang="en-GB" sz="2000" b="1" i="1" dirty="0" smtClean="0">
                <a:solidFill>
                  <a:schemeClr val="accent2"/>
                </a:solidFill>
              </a:rPr>
              <a:t> </a:t>
            </a:r>
            <a:endParaRPr lang="nl-BE" sz="2000" dirty="0" smtClean="0"/>
          </a:p>
          <a:p>
            <a:pPr marL="914400" lvl="1" indent="-457200">
              <a:spcBef>
                <a:spcPts val="0"/>
              </a:spcBef>
              <a:buFont typeface="Arial" pitchFamily="34" charset="0"/>
              <a:buChar char="•"/>
            </a:pPr>
            <a:r>
              <a:rPr lang="nl-BE" sz="2000" dirty="0" smtClean="0"/>
              <a:t>Spirits:	   </a:t>
            </a:r>
            <a:r>
              <a:rPr lang="nl-BE" sz="2000" dirty="0" err="1" smtClean="0"/>
              <a:t>Include</a:t>
            </a:r>
            <a:r>
              <a:rPr lang="nl-BE" sz="2000" dirty="0" smtClean="0"/>
              <a:t> all </a:t>
            </a:r>
            <a:r>
              <a:rPr lang="nl-BE" sz="2000" dirty="0" err="1" smtClean="0"/>
              <a:t>ASIS-modules</a:t>
            </a:r>
            <a:r>
              <a:rPr lang="nl-BE" sz="2000" dirty="0" smtClean="0"/>
              <a:t>  &amp; Help </a:t>
            </a:r>
            <a:r>
              <a:rPr lang="nl-BE" sz="2000" dirty="0" err="1" smtClean="0"/>
              <a:t>functionality</a:t>
            </a:r>
            <a:r>
              <a:rPr lang="nl-BE" sz="2000" dirty="0" smtClean="0"/>
              <a:t>	</a:t>
            </a:r>
            <a:r>
              <a:rPr lang="en-GB" sz="2000" b="1" i="1" dirty="0" smtClean="0">
                <a:solidFill>
                  <a:schemeClr val="accent2"/>
                </a:solidFill>
              </a:rPr>
              <a:t> </a:t>
            </a:r>
            <a:endParaRPr lang="nl-BE" sz="2000" dirty="0" smtClean="0"/>
          </a:p>
          <a:p>
            <a:pPr marL="457200" lvl="0" indent="-457200">
              <a:spcBef>
                <a:spcPts val="300"/>
              </a:spcBef>
              <a:buFont typeface="+mj-lt"/>
              <a:buAutoNum type="arabicPeriod"/>
            </a:pPr>
            <a:r>
              <a:rPr lang="nl-BE" sz="2000" b="1" dirty="0" err="1" smtClean="0"/>
              <a:t>Final</a:t>
            </a:r>
            <a:r>
              <a:rPr lang="nl-BE" sz="2000" b="1" dirty="0" smtClean="0"/>
              <a:t> </a:t>
            </a:r>
            <a:r>
              <a:rPr lang="nl-BE" sz="2000" b="1" dirty="0" smtClean="0"/>
              <a:t>document</a:t>
            </a:r>
            <a:r>
              <a:rPr lang="nl-BE" sz="2000" b="1" dirty="0" smtClean="0"/>
              <a:t> </a:t>
            </a:r>
            <a:r>
              <a:rPr lang="nl-BE" sz="2000" b="1" dirty="0" smtClean="0"/>
              <a:t>&amp; Training at FAO</a:t>
            </a:r>
            <a:r>
              <a:rPr lang="nl-BE" sz="2000" b="1" dirty="0" smtClean="0"/>
              <a:t>.	</a:t>
            </a:r>
            <a:r>
              <a:rPr lang="en-GB" sz="2000" b="1" i="1" dirty="0" smtClean="0">
                <a:solidFill>
                  <a:schemeClr val="accent2"/>
                </a:solidFill>
              </a:rPr>
              <a:t> 	</a:t>
            </a:r>
            <a:r>
              <a:rPr lang="en-GB" sz="2000" b="1" i="1" dirty="0" smtClean="0">
                <a:solidFill>
                  <a:schemeClr val="accent2"/>
                </a:solidFill>
              </a:rPr>
              <a:t>		JAN</a:t>
            </a:r>
            <a:endParaRPr lang="nl-BE" sz="20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1600" y="1660739"/>
            <a:ext cx="7772400" cy="3477875"/>
          </a:xfrm>
          <a:solidFill>
            <a:schemeClr val="bg1"/>
          </a:solidFill>
        </p:spPr>
        <p:txBody>
          <a:bodyPr>
            <a:spAutoFit/>
          </a:bodyPr>
          <a:lstStyle/>
          <a:p>
            <a:pPr>
              <a:spcBef>
                <a:spcPts val="1200"/>
              </a:spcBef>
            </a:pPr>
            <a:r>
              <a:rPr lang="nl-BE" sz="3200" dirty="0" smtClean="0"/>
              <a:t>Agricultural Stress Index System (ASIS)</a:t>
            </a:r>
            <a:br>
              <a:rPr lang="nl-BE" sz="3200" dirty="0" smtClean="0"/>
            </a:br>
            <a:r>
              <a:rPr lang="nl-BE" sz="3200" dirty="0" err="1" smtClean="0"/>
              <a:t>based</a:t>
            </a:r>
            <a:r>
              <a:rPr lang="nl-BE" sz="3200" dirty="0" smtClean="0"/>
              <a:t> </a:t>
            </a:r>
            <a:r>
              <a:rPr lang="nl-BE" sz="3200" dirty="0" err="1" smtClean="0"/>
              <a:t>on</a:t>
            </a:r>
            <a:r>
              <a:rPr lang="nl-BE" sz="3200" dirty="0" smtClean="0"/>
              <a:t> </a:t>
            </a:r>
            <a:r>
              <a:rPr lang="nl-BE" sz="3200" dirty="0" err="1" smtClean="0"/>
              <a:t>remote</a:t>
            </a:r>
            <a:r>
              <a:rPr lang="nl-BE" sz="3200" dirty="0" smtClean="0"/>
              <a:t> </a:t>
            </a:r>
            <a:r>
              <a:rPr lang="nl-BE" sz="3200" dirty="0" err="1" smtClean="0"/>
              <a:t>sensing</a:t>
            </a:r>
            <a:r>
              <a:rPr lang="nl-BE" sz="3200" dirty="0" smtClean="0"/>
              <a:t> data</a:t>
            </a:r>
            <a:br>
              <a:rPr lang="nl-BE" sz="3200" dirty="0" smtClean="0"/>
            </a:br>
            <a:r>
              <a:rPr lang="nl-BE" dirty="0" smtClean="0"/>
              <a:t/>
            </a:r>
            <a:br>
              <a:rPr lang="nl-BE" dirty="0" smtClean="0"/>
            </a:br>
            <a:r>
              <a:rPr lang="nl-BE" sz="2400" i="1" dirty="0" smtClean="0">
                <a:solidFill>
                  <a:schemeClr val="tx1"/>
                </a:solidFill>
              </a:rPr>
              <a:t>Interim meeting (27 September 2012 at FAO):</a:t>
            </a:r>
            <a:br>
              <a:rPr lang="nl-BE" sz="2400" i="1" dirty="0" smtClean="0">
                <a:solidFill>
                  <a:schemeClr val="tx1"/>
                </a:solidFill>
              </a:rPr>
            </a:br>
            <a:r>
              <a:rPr lang="nl-BE" sz="3200" i="1" dirty="0" err="1" smtClean="0">
                <a:solidFill>
                  <a:schemeClr val="tx1"/>
                </a:solidFill>
              </a:rPr>
              <a:t>Some</a:t>
            </a:r>
            <a:r>
              <a:rPr lang="nl-BE" sz="3200" i="1" dirty="0" smtClean="0">
                <a:solidFill>
                  <a:schemeClr val="tx1"/>
                </a:solidFill>
              </a:rPr>
              <a:t> </a:t>
            </a:r>
            <a:r>
              <a:rPr lang="nl-BE" sz="3200" i="1" dirty="0" err="1" smtClean="0">
                <a:solidFill>
                  <a:schemeClr val="tx1"/>
                </a:solidFill>
              </a:rPr>
              <a:t>words</a:t>
            </a:r>
            <a:r>
              <a:rPr lang="nl-BE" sz="3200" i="1" dirty="0" smtClean="0">
                <a:solidFill>
                  <a:schemeClr val="tx1"/>
                </a:solidFill>
              </a:rPr>
              <a:t> </a:t>
            </a:r>
            <a:r>
              <a:rPr lang="nl-BE" sz="3200" i="1" dirty="0" err="1" smtClean="0">
                <a:solidFill>
                  <a:schemeClr val="tx1"/>
                </a:solidFill>
              </a:rPr>
              <a:t>on</a:t>
            </a:r>
            <a:r>
              <a:rPr lang="nl-BE" sz="3200" i="1" dirty="0" smtClean="0">
                <a:solidFill>
                  <a:schemeClr val="tx1"/>
                </a:solidFill>
              </a:rPr>
              <a:t> the computer programs</a:t>
            </a:r>
            <a:br>
              <a:rPr lang="nl-BE" sz="3200" i="1" dirty="0" smtClean="0">
                <a:solidFill>
                  <a:schemeClr val="tx1"/>
                </a:solidFill>
              </a:rPr>
            </a:br>
            <a:r>
              <a:rPr lang="nl-BE" sz="2400" dirty="0" smtClean="0"/>
              <a:t/>
            </a:r>
            <a:br>
              <a:rPr lang="nl-BE" sz="2400" dirty="0" smtClean="0"/>
            </a:br>
            <a:r>
              <a:rPr lang="nl-BE" sz="2400" dirty="0" smtClean="0"/>
              <a:t>Roel Van Hoolst, Herman Eerens, Antoine Royer</a:t>
            </a:r>
            <a:br>
              <a:rPr lang="nl-BE" sz="2400" dirty="0" smtClean="0"/>
            </a:br>
            <a:r>
              <a:rPr lang="nl-BE" sz="2400" dirty="0" smtClean="0"/>
              <a:t>Dominique Haesen, Lieven Bydekerke</a:t>
            </a:r>
            <a:endParaRPr lang="nl-BE" sz="2400" dirty="0"/>
          </a:p>
        </p:txBody>
      </p:sp>
      <p:pic>
        <p:nvPicPr>
          <p:cNvPr id="5" name="Picture 4" descr="fa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5633864"/>
            <a:ext cx="1224136" cy="122413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C:\DOC\PROJECTEN\MO3\Techno\Logos\logo_MARSOP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5949280"/>
            <a:ext cx="2872198" cy="5786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827584" y="116632"/>
          <a:ext cx="7704856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8969" y="4797152"/>
            <a:ext cx="8223250" cy="88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5029" y="980728"/>
            <a:ext cx="8362950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179512" y="1988840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179512" y="2420888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0" y="4437112"/>
            <a:ext cx="115212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67544" y="5733256"/>
            <a:ext cx="8496944" cy="78483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</a:pPr>
            <a:r>
              <a:rPr lang="nl-BE" sz="2000" dirty="0" err="1" smtClean="0"/>
              <a:t>Each</a:t>
            </a:r>
            <a:r>
              <a:rPr lang="nl-BE" sz="2000" dirty="0" smtClean="0"/>
              <a:t> S10 </a:t>
            </a:r>
            <a:r>
              <a:rPr lang="nl-BE" sz="2000" dirty="0" err="1" smtClean="0"/>
              <a:t>comprises</a:t>
            </a:r>
            <a:r>
              <a:rPr lang="nl-BE" sz="2000" dirty="0" smtClean="0"/>
              <a:t> 16 images: 13 Byte-8bit, 3 Short-16bit. </a:t>
            </a:r>
          </a:p>
          <a:p>
            <a:pPr lvl="0">
              <a:spcBef>
                <a:spcPts val="600"/>
              </a:spcBef>
            </a:pPr>
            <a:r>
              <a:rPr lang="nl-BE" sz="2000" dirty="0" err="1" smtClean="0"/>
              <a:t>Roughly</a:t>
            </a:r>
            <a:r>
              <a:rPr lang="nl-BE" sz="2000" dirty="0" smtClean="0"/>
              <a:t>: 500 MB pixels x 19 BPP </a:t>
            </a:r>
            <a:r>
              <a:rPr lang="nl-BE" sz="2000" dirty="0" smtClean="0">
                <a:sym typeface="Symbol"/>
              </a:rPr>
              <a:t> 10 GB/</a:t>
            </a:r>
            <a:r>
              <a:rPr lang="nl-BE" sz="2000" dirty="0" err="1" smtClean="0">
                <a:sym typeface="Symbol"/>
              </a:rPr>
              <a:t>dekad</a:t>
            </a:r>
            <a:r>
              <a:rPr lang="nl-BE" sz="2000" dirty="0" smtClean="0">
                <a:sym typeface="Symbol"/>
              </a:rPr>
              <a:t> </a:t>
            </a:r>
            <a:r>
              <a:rPr lang="nl-BE" sz="2000" dirty="0" err="1" smtClean="0">
                <a:sym typeface="Symbol"/>
              </a:rPr>
              <a:t>or</a:t>
            </a:r>
            <a:r>
              <a:rPr lang="nl-BE" sz="2000" dirty="0" smtClean="0">
                <a:sym typeface="Symbol"/>
              </a:rPr>
              <a:t> 360 GB/</a:t>
            </a:r>
            <a:r>
              <a:rPr lang="nl-BE" sz="2000" dirty="0" err="1" smtClean="0">
                <a:sym typeface="Symbol"/>
              </a:rPr>
              <a:t>year</a:t>
            </a:r>
            <a:r>
              <a:rPr lang="nl-BE" sz="2000" dirty="0" smtClean="0">
                <a:sym typeface="Symbol"/>
              </a:rPr>
              <a:t>.</a:t>
            </a:r>
            <a:endParaRPr lang="en-GB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467544" y="0"/>
          <a:ext cx="8064896" cy="548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/>
          <p:cNvPicPr/>
          <p:nvPr/>
        </p:nvPicPr>
        <p:blipFill>
          <a:blip r:embed="rId7" cstate="print"/>
          <a:srcRect b="66162"/>
          <a:stretch>
            <a:fillRect/>
          </a:stretch>
        </p:blipFill>
        <p:spPr bwMode="auto">
          <a:xfrm>
            <a:off x="5292080" y="730796"/>
            <a:ext cx="7848872" cy="1525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6270" y="548680"/>
            <a:ext cx="5040560" cy="2088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2" descr="C:\DOC\PROJECTEN\MO3\01_Evol\12_04_Final4\0_Before\MO3_GEO2\vt11095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2708920"/>
            <a:ext cx="4419600" cy="1834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3" descr="C:\DOC\PROJECTEN\MO3\01_Evol\12_04_Final4\0_Before\MO3_GEO2\vt1109i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4008" y="2708920"/>
            <a:ext cx="4419600" cy="18341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67544" y="4077072"/>
            <a:ext cx="3528392" cy="45653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dirty="0" smtClean="0">
                <a:solidFill>
                  <a:schemeClr val="bg1"/>
                </a:solidFill>
              </a:rPr>
              <a:t>Original, non-flagged image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644008" y="3933056"/>
            <a:ext cx="4320480" cy="64633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/>
            <a:r>
              <a:rPr lang="nl-BE" dirty="0" err="1" smtClean="0">
                <a:solidFill>
                  <a:srgbClr val="FF0000"/>
                </a:solidFill>
              </a:rPr>
              <a:t>Flagged</a:t>
            </a:r>
            <a:r>
              <a:rPr lang="nl-BE" dirty="0" smtClean="0">
                <a:solidFill>
                  <a:srgbClr val="FF0000"/>
                </a:solidFill>
              </a:rPr>
              <a:t>: </a:t>
            </a:r>
            <a:r>
              <a:rPr lang="nl-BE" dirty="0" err="1" smtClean="0">
                <a:solidFill>
                  <a:srgbClr val="FF0000"/>
                </a:solidFill>
              </a:rPr>
              <a:t>distinction</a:t>
            </a:r>
            <a:r>
              <a:rPr lang="nl-BE" dirty="0" smtClean="0">
                <a:solidFill>
                  <a:srgbClr val="FF0000"/>
                </a:solidFill>
              </a:rPr>
              <a:t> land</a:t>
            </a:r>
            <a:r>
              <a:rPr lang="nl-BE" dirty="0" smtClean="0">
                <a:solidFill>
                  <a:srgbClr val="FF0000"/>
                </a:solidFill>
                <a:sym typeface="Symbol"/>
              </a:rPr>
              <a:t></a:t>
            </a:r>
            <a:r>
              <a:rPr lang="nl-BE" dirty="0" err="1" smtClean="0">
                <a:solidFill>
                  <a:srgbClr val="FF0000"/>
                </a:solidFill>
                <a:sym typeface="Symbol"/>
              </a:rPr>
              <a:t>sea</a:t>
            </a:r>
            <a:r>
              <a:rPr lang="nl-BE" dirty="0" smtClean="0">
                <a:solidFill>
                  <a:srgbClr val="FF0000"/>
                </a:solidFill>
                <a:sym typeface="Symbol"/>
              </a:rPr>
              <a:t>,</a:t>
            </a:r>
            <a:r>
              <a:rPr lang="nl-BE" dirty="0" err="1" smtClean="0">
                <a:solidFill>
                  <a:srgbClr val="FF0000"/>
                </a:solidFill>
                <a:sym typeface="Symbol"/>
              </a:rPr>
              <a:t>clear</a:t>
            </a:r>
            <a:r>
              <a:rPr lang="nl-BE" dirty="0" smtClean="0">
                <a:solidFill>
                  <a:srgbClr val="FF0000"/>
                </a:solidFill>
                <a:sym typeface="Symbol"/>
              </a:rPr>
              <a:t></a:t>
            </a:r>
            <a:r>
              <a:rPr lang="nl-BE" dirty="0" err="1" smtClean="0">
                <a:solidFill>
                  <a:srgbClr val="FF0000"/>
                </a:solidFill>
                <a:sym typeface="Symbol"/>
              </a:rPr>
              <a:t>cloud</a:t>
            </a:r>
            <a:r>
              <a:rPr lang="nl-BE" dirty="0" smtClean="0">
                <a:solidFill>
                  <a:srgbClr val="FF0000"/>
                </a:solidFill>
                <a:sym typeface="Symbol"/>
              </a:rPr>
              <a:t></a:t>
            </a:r>
            <a:r>
              <a:rPr lang="nl-BE" dirty="0" err="1" smtClean="0">
                <a:solidFill>
                  <a:srgbClr val="FF0000"/>
                </a:solidFill>
                <a:sym typeface="Symbol"/>
              </a:rPr>
              <a:t>snow</a:t>
            </a:r>
            <a:endParaRPr lang="en-GB" dirty="0" smtClean="0">
              <a:solidFill>
                <a:srgbClr val="FF0000"/>
              </a:solidFill>
            </a:endParaRP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500311" y="4437112"/>
            <a:ext cx="8856984" cy="240065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nl-BE" sz="2000" b="1" dirty="0" err="1" smtClean="0"/>
              <a:t>Possible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approach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for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VITO-deliveries</a:t>
            </a:r>
            <a:r>
              <a:rPr lang="nl-BE" sz="2000" b="1" dirty="0" smtClean="0"/>
              <a:t> in </a:t>
            </a:r>
            <a:r>
              <a:rPr lang="nl-BE" sz="2000" b="1" dirty="0" err="1" smtClean="0"/>
              <a:t>operational</a:t>
            </a:r>
            <a:r>
              <a:rPr lang="nl-BE" sz="2000" b="1" dirty="0" smtClean="0"/>
              <a:t> ASIS</a:t>
            </a:r>
            <a:r>
              <a:rPr lang="nl-BE" sz="2000" dirty="0" smtClean="0"/>
              <a:t>:</a:t>
            </a:r>
          </a:p>
          <a:p>
            <a:pPr lvl="0">
              <a:buFont typeface="Arial" pitchFamily="34" charset="0"/>
              <a:buChar char="•"/>
            </a:pPr>
            <a:r>
              <a:rPr lang="nl-BE" sz="2000" dirty="0" smtClean="0"/>
              <a:t> </a:t>
            </a:r>
            <a:r>
              <a:rPr lang="nl-BE" sz="2000" dirty="0" err="1" smtClean="0"/>
              <a:t>Directly</a:t>
            </a:r>
            <a:r>
              <a:rPr lang="nl-BE" sz="2000" dirty="0" smtClean="0"/>
              <a:t> in </a:t>
            </a:r>
            <a:r>
              <a:rPr lang="nl-BE" sz="2000" dirty="0" err="1" smtClean="0"/>
              <a:t>global</a:t>
            </a:r>
            <a:r>
              <a:rPr lang="nl-BE" sz="2000" dirty="0" smtClean="0"/>
              <a:t> </a:t>
            </a:r>
            <a:r>
              <a:rPr lang="nl-BE" sz="2000" dirty="0" err="1" smtClean="0"/>
              <a:t>form</a:t>
            </a:r>
            <a:r>
              <a:rPr lang="nl-BE" sz="2000" dirty="0" smtClean="0"/>
              <a:t> (</a:t>
            </a:r>
            <a:r>
              <a:rPr lang="nl-BE" sz="2000" dirty="0" err="1" smtClean="0"/>
              <a:t>avoid</a:t>
            </a:r>
            <a:r>
              <a:rPr lang="nl-BE" sz="2000" dirty="0" smtClean="0"/>
              <a:t> </a:t>
            </a:r>
            <a:r>
              <a:rPr lang="nl-BE" sz="2000" dirty="0" err="1" smtClean="0"/>
              <a:t>downloads</a:t>
            </a:r>
            <a:r>
              <a:rPr lang="nl-BE" sz="2000" dirty="0" smtClean="0"/>
              <a:t> via </a:t>
            </a:r>
            <a:r>
              <a:rPr lang="nl-BE" sz="2000" dirty="0" err="1" smtClean="0"/>
              <a:t>continental</a:t>
            </a:r>
            <a:r>
              <a:rPr lang="nl-BE" sz="2000" dirty="0" smtClean="0"/>
              <a:t> </a:t>
            </a:r>
            <a:r>
              <a:rPr lang="nl-BE" sz="2000" dirty="0" err="1" smtClean="0"/>
              <a:t>tiles</a:t>
            </a:r>
            <a:r>
              <a:rPr lang="nl-BE" sz="2000" dirty="0" smtClean="0"/>
              <a:t>).</a:t>
            </a:r>
          </a:p>
          <a:p>
            <a:pPr lvl="0">
              <a:buFont typeface="Arial" pitchFamily="34" charset="0"/>
              <a:buChar char="•"/>
            </a:pPr>
            <a:r>
              <a:rPr lang="nl-BE" sz="2000" dirty="0" smtClean="0"/>
              <a:t> </a:t>
            </a:r>
            <a:r>
              <a:rPr lang="nl-BE" sz="2000" dirty="0" err="1" smtClean="0"/>
              <a:t>Expanded</a:t>
            </a:r>
            <a:r>
              <a:rPr lang="nl-BE" sz="2000" dirty="0" smtClean="0"/>
              <a:t> to </a:t>
            </a:r>
            <a:r>
              <a:rPr lang="nl-BE" sz="2000" dirty="0" err="1" smtClean="0"/>
              <a:t>normal</a:t>
            </a:r>
            <a:r>
              <a:rPr lang="nl-BE" sz="2000" dirty="0" smtClean="0"/>
              <a:t> </a:t>
            </a:r>
            <a:r>
              <a:rPr lang="nl-BE" sz="2000" dirty="0" err="1" smtClean="0"/>
              <a:t>format</a:t>
            </a:r>
            <a:r>
              <a:rPr lang="nl-BE" sz="2000" dirty="0" smtClean="0"/>
              <a:t> (</a:t>
            </a:r>
            <a:r>
              <a:rPr lang="nl-BE" sz="2000" dirty="0" err="1" smtClean="0"/>
              <a:t>no</a:t>
            </a:r>
            <a:r>
              <a:rPr lang="nl-BE" sz="2000" dirty="0" smtClean="0"/>
              <a:t> </a:t>
            </a:r>
            <a:r>
              <a:rPr lang="nl-BE" sz="2000" dirty="0" err="1" smtClean="0"/>
              <a:t>Pseudo-IMGs</a:t>
            </a:r>
            <a:r>
              <a:rPr lang="nl-BE" sz="2000" dirty="0" smtClean="0"/>
              <a:t>).</a:t>
            </a:r>
          </a:p>
          <a:p>
            <a:pPr lvl="0">
              <a:buFont typeface="Arial" pitchFamily="34" charset="0"/>
              <a:buChar char="•"/>
            </a:pPr>
            <a:r>
              <a:rPr lang="nl-BE" sz="2000" dirty="0" smtClean="0"/>
              <a:t> </a:t>
            </a:r>
            <a:r>
              <a:rPr lang="nl-BE" sz="2000" dirty="0" err="1" smtClean="0"/>
              <a:t>Only</a:t>
            </a:r>
            <a:r>
              <a:rPr lang="nl-BE" sz="2000" dirty="0" smtClean="0"/>
              <a:t> the </a:t>
            </a:r>
            <a:r>
              <a:rPr lang="nl-BE" sz="2000" dirty="0" err="1" smtClean="0"/>
              <a:t>essential</a:t>
            </a:r>
            <a:r>
              <a:rPr lang="nl-BE" sz="2000" dirty="0" smtClean="0"/>
              <a:t> data: </a:t>
            </a:r>
            <a:endParaRPr lang="nl-BE" sz="2000" dirty="0" smtClean="0"/>
          </a:p>
          <a:p>
            <a:pPr lvl="0">
              <a:buFont typeface="Arial" pitchFamily="34" charset="0"/>
              <a:buChar char="•"/>
            </a:pPr>
            <a:r>
              <a:rPr lang="nl-BE" sz="2000" dirty="0" smtClean="0"/>
              <a:t> </a:t>
            </a:r>
            <a:r>
              <a:rPr lang="nl-BE" sz="2000" dirty="0" smtClean="0"/>
              <a:t>BT4 </a:t>
            </a:r>
            <a:r>
              <a:rPr lang="nl-BE" sz="2000" dirty="0" err="1" smtClean="0"/>
              <a:t>instead</a:t>
            </a:r>
            <a:r>
              <a:rPr lang="nl-BE" sz="2000" dirty="0" smtClean="0"/>
              <a:t> of (</a:t>
            </a:r>
            <a:r>
              <a:rPr lang="nl-BE" sz="2000" dirty="0" err="1" smtClean="0"/>
              <a:t>better</a:t>
            </a:r>
            <a:r>
              <a:rPr lang="nl-BE" sz="2000" dirty="0" smtClean="0"/>
              <a:t>) LST, </a:t>
            </a:r>
            <a:r>
              <a:rPr lang="nl-BE" sz="2000" dirty="0" err="1" smtClean="0"/>
              <a:t>because</a:t>
            </a:r>
            <a:r>
              <a:rPr lang="nl-BE" sz="2000" dirty="0" smtClean="0"/>
              <a:t> STAR does </a:t>
            </a:r>
            <a:r>
              <a:rPr lang="nl-BE" sz="2000" dirty="0" err="1" smtClean="0"/>
              <a:t>not</a:t>
            </a:r>
            <a:r>
              <a:rPr lang="nl-BE" sz="2000" dirty="0" smtClean="0"/>
              <a:t> have LST.</a:t>
            </a:r>
            <a:endParaRPr lang="nl-BE" sz="2000" dirty="0" smtClean="0"/>
          </a:p>
          <a:p>
            <a:pPr lvl="1">
              <a:buFont typeface="Arial" pitchFamily="34" charset="0"/>
              <a:buChar char="•"/>
            </a:pPr>
            <a:r>
              <a:rPr lang="nl-BE" sz="2000" dirty="0" smtClean="0"/>
              <a:t> </a:t>
            </a:r>
            <a:r>
              <a:rPr lang="nl-BE" sz="2000" dirty="0" err="1" smtClean="0"/>
              <a:t>Only</a:t>
            </a:r>
            <a:r>
              <a:rPr lang="nl-BE" sz="2000" dirty="0" smtClean="0"/>
              <a:t> NDVI, BT4 and SM (Status </a:t>
            </a:r>
            <a:r>
              <a:rPr lang="nl-BE" sz="2000" dirty="0" err="1" smtClean="0"/>
              <a:t>Mask</a:t>
            </a:r>
            <a:r>
              <a:rPr lang="nl-BE" sz="2000" dirty="0" smtClean="0"/>
              <a:t>).</a:t>
            </a:r>
          </a:p>
          <a:p>
            <a:pPr lvl="1">
              <a:buFont typeface="Arial" pitchFamily="34" charset="0"/>
              <a:buChar char="•"/>
            </a:pPr>
            <a:r>
              <a:rPr lang="nl-BE" sz="2000" dirty="0" smtClean="0"/>
              <a:t> </a:t>
            </a:r>
            <a:r>
              <a:rPr lang="nl-BE" sz="2000" dirty="0" err="1" smtClean="0"/>
              <a:t>Or</a:t>
            </a:r>
            <a:r>
              <a:rPr lang="nl-BE" sz="2000" dirty="0" smtClean="0"/>
              <a:t> even </a:t>
            </a:r>
            <a:r>
              <a:rPr lang="nl-BE" sz="2000" dirty="0" err="1" smtClean="0"/>
              <a:t>only</a:t>
            </a:r>
            <a:r>
              <a:rPr lang="nl-BE" sz="2000" dirty="0" smtClean="0"/>
              <a:t> the </a:t>
            </a:r>
            <a:r>
              <a:rPr lang="nl-BE" sz="2000" dirty="0" err="1" smtClean="0"/>
              <a:t>flagged</a:t>
            </a:r>
            <a:r>
              <a:rPr lang="nl-BE" sz="2000" dirty="0" smtClean="0"/>
              <a:t> </a:t>
            </a:r>
            <a:r>
              <a:rPr lang="nl-BE" sz="2000" dirty="0" err="1" smtClean="0"/>
              <a:t>versions</a:t>
            </a:r>
            <a:r>
              <a:rPr lang="nl-BE" sz="2000" dirty="0" smtClean="0"/>
              <a:t> of NDVI and BT4 </a:t>
            </a:r>
            <a:r>
              <a:rPr lang="nl-BE" sz="2000" dirty="0" smtClean="0">
                <a:sym typeface="Symbol"/>
              </a:rPr>
              <a:t> No SM</a:t>
            </a:r>
            <a:r>
              <a:rPr lang="nl-BE" sz="2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426169" y="116632"/>
          <a:ext cx="8424936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Box 8"/>
          <p:cNvSpPr txBox="1">
            <a:spLocks noChangeArrowheads="1"/>
          </p:cNvSpPr>
          <p:nvPr/>
        </p:nvSpPr>
        <p:spPr bwMode="auto">
          <a:xfrm>
            <a:off x="325698" y="834384"/>
            <a:ext cx="8856984" cy="578619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nl-BE" sz="2000" b="1" dirty="0" err="1" smtClean="0"/>
              <a:t>Installation</a:t>
            </a:r>
            <a:r>
              <a:rPr lang="nl-BE" sz="2000" b="1" dirty="0" smtClean="0"/>
              <a:t> at FAO: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Hard disk of 4 to 6 TB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Standard sofware, Windows, ENVI, SPIRITS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/>
              <a:t>Define</a:t>
            </a:r>
            <a:r>
              <a:rPr lang="nl-BE" sz="2000" dirty="0" smtClean="0"/>
              <a:t> </a:t>
            </a:r>
            <a:r>
              <a:rPr lang="nl-BE" sz="2000" dirty="0" err="1" smtClean="0"/>
              <a:t>final</a:t>
            </a:r>
            <a:r>
              <a:rPr lang="nl-BE" sz="2000" dirty="0" smtClean="0"/>
              <a:t> data </a:t>
            </a:r>
            <a:r>
              <a:rPr lang="nl-BE" sz="2000" dirty="0" err="1" smtClean="0"/>
              <a:t>organisation</a:t>
            </a:r>
            <a:r>
              <a:rPr lang="nl-BE" sz="2000" dirty="0" smtClean="0"/>
              <a:t> (folder </a:t>
            </a:r>
            <a:r>
              <a:rPr lang="nl-BE" sz="2000" dirty="0" err="1" smtClean="0"/>
              <a:t>structure</a:t>
            </a:r>
            <a:r>
              <a:rPr lang="nl-BE" sz="2000" dirty="0" smtClean="0"/>
              <a:t>, file </a:t>
            </a:r>
            <a:r>
              <a:rPr lang="nl-BE" sz="2000" dirty="0" err="1" smtClean="0"/>
              <a:t>names</a:t>
            </a:r>
            <a:r>
              <a:rPr lang="nl-BE" sz="2000" dirty="0" smtClean="0"/>
              <a:t>,…)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err="1" smtClean="0"/>
              <a:t>Fast</a:t>
            </a:r>
            <a:r>
              <a:rPr lang="nl-BE" sz="2000" dirty="0" smtClean="0"/>
              <a:t> </a:t>
            </a:r>
            <a:r>
              <a:rPr lang="nl-BE" sz="2000" dirty="0" err="1" smtClean="0"/>
              <a:t>FTP-connection</a:t>
            </a:r>
            <a:endParaRPr lang="nl-BE" sz="2000" dirty="0" smtClean="0"/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i="1" dirty="0" smtClean="0"/>
              <a:t>VITO </a:t>
            </a:r>
            <a:r>
              <a:rPr lang="nl-BE" sz="2000" i="1" dirty="0" err="1" smtClean="0"/>
              <a:t>connection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would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be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extremely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handy</a:t>
            </a:r>
            <a:r>
              <a:rPr lang="nl-BE" sz="2000" i="1" dirty="0" smtClean="0"/>
              <a:t>!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nl-BE" sz="2000" b="1" dirty="0" err="1" smtClean="0"/>
              <a:t>Delivery</a:t>
            </a:r>
            <a:r>
              <a:rPr lang="nl-BE" sz="2000" b="1" dirty="0" smtClean="0"/>
              <a:t> to FAO of </a:t>
            </a:r>
            <a:r>
              <a:rPr lang="nl-BE" sz="2000" b="1" dirty="0" err="1" smtClean="0"/>
              <a:t>fully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processed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archives</a:t>
            </a:r>
            <a:r>
              <a:rPr lang="nl-BE" sz="2000" b="1" dirty="0" smtClean="0"/>
              <a:t>, via HD: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NOAA-STAR:	</a:t>
            </a:r>
            <a:r>
              <a:rPr lang="nl-BE" sz="2000" dirty="0" err="1" smtClean="0"/>
              <a:t>years</a:t>
            </a:r>
            <a:r>
              <a:rPr lang="nl-BE" sz="2000" dirty="0" smtClean="0"/>
              <a:t> 1984-2011.</a:t>
            </a:r>
          </a:p>
          <a:p>
            <a:pPr marL="914400" lvl="1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METOP:	</a:t>
            </a:r>
            <a:r>
              <a:rPr lang="nl-BE" sz="2000" dirty="0" err="1" smtClean="0"/>
              <a:t>years</a:t>
            </a:r>
            <a:r>
              <a:rPr lang="nl-BE" sz="2000" dirty="0" smtClean="0"/>
              <a:t> 2007-2011</a:t>
            </a:r>
          </a:p>
          <a:p>
            <a:pPr marL="457200" lvl="0" indent="-457200">
              <a:lnSpc>
                <a:spcPct val="150000"/>
              </a:lnSpc>
              <a:buAutoNum type="arabicPeriod"/>
            </a:pPr>
            <a:r>
              <a:rPr lang="nl-BE" sz="2000" b="1" dirty="0" err="1" smtClean="0"/>
              <a:t>Delivery</a:t>
            </a:r>
            <a:r>
              <a:rPr lang="nl-BE" sz="2000" b="1" dirty="0" smtClean="0"/>
              <a:t> to FAO of NRT </a:t>
            </a:r>
            <a:r>
              <a:rPr lang="nl-BE" sz="2000" b="1" dirty="0" err="1" smtClean="0"/>
              <a:t>basic</a:t>
            </a:r>
            <a:r>
              <a:rPr lang="nl-BE" sz="2000" b="1" dirty="0" smtClean="0"/>
              <a:t> images, via FTP: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nl-BE" sz="2000" dirty="0" smtClean="0"/>
              <a:t>METOP </a:t>
            </a:r>
            <a:r>
              <a:rPr lang="nl-BE" sz="2000" dirty="0" err="1" smtClean="0"/>
              <a:t>from</a:t>
            </a:r>
            <a:r>
              <a:rPr lang="nl-BE" sz="2000" dirty="0" smtClean="0"/>
              <a:t> 2012 </a:t>
            </a:r>
            <a:r>
              <a:rPr lang="nl-BE" sz="2000" dirty="0" err="1" smtClean="0"/>
              <a:t>onwards</a:t>
            </a:r>
            <a:r>
              <a:rPr lang="nl-BE" sz="2000" dirty="0" smtClean="0"/>
              <a:t>:</a:t>
            </a:r>
          </a:p>
          <a:p>
            <a:pPr marL="1371600" lvl="2" indent="-457200">
              <a:buFont typeface="Courier New" pitchFamily="49" charset="0"/>
              <a:buChar char="-"/>
            </a:pPr>
            <a:r>
              <a:rPr lang="nl-BE" sz="2000" dirty="0" smtClean="0"/>
              <a:t>Global (</a:t>
            </a:r>
            <a:r>
              <a:rPr lang="nl-BE" sz="2000" dirty="0" err="1" smtClean="0"/>
              <a:t>no</a:t>
            </a:r>
            <a:r>
              <a:rPr lang="nl-BE" sz="2000" dirty="0" smtClean="0"/>
              <a:t> </a:t>
            </a:r>
            <a:r>
              <a:rPr lang="nl-BE" sz="2000" dirty="0" err="1" smtClean="0"/>
              <a:t>tiles</a:t>
            </a:r>
            <a:r>
              <a:rPr lang="nl-BE" sz="2000" dirty="0" smtClean="0"/>
              <a:t>)</a:t>
            </a:r>
          </a:p>
          <a:p>
            <a:pPr marL="1371600" lvl="2" indent="-457200">
              <a:buFont typeface="Courier New" pitchFamily="49" charset="0"/>
              <a:buChar char="-"/>
            </a:pPr>
            <a:r>
              <a:rPr lang="nl-BE" sz="2000" dirty="0" err="1" smtClean="0"/>
              <a:t>Expanded</a:t>
            </a:r>
            <a:r>
              <a:rPr lang="nl-BE" sz="2000" dirty="0" smtClean="0"/>
              <a:t> to </a:t>
            </a:r>
            <a:r>
              <a:rPr lang="nl-BE" sz="2000" dirty="0" err="1" smtClean="0"/>
              <a:t>normal</a:t>
            </a:r>
            <a:r>
              <a:rPr lang="nl-BE" sz="2000" dirty="0" smtClean="0"/>
              <a:t> </a:t>
            </a:r>
            <a:r>
              <a:rPr lang="nl-BE" sz="2000" dirty="0" err="1" smtClean="0"/>
              <a:t>format</a:t>
            </a:r>
            <a:r>
              <a:rPr lang="nl-BE" sz="2000" dirty="0" smtClean="0"/>
              <a:t> (</a:t>
            </a:r>
            <a:r>
              <a:rPr lang="nl-BE" sz="2000" dirty="0" err="1" smtClean="0"/>
              <a:t>no</a:t>
            </a:r>
            <a:r>
              <a:rPr lang="nl-BE" sz="2000" dirty="0" smtClean="0"/>
              <a:t> </a:t>
            </a:r>
            <a:r>
              <a:rPr lang="nl-BE" sz="2000" dirty="0" err="1" smtClean="0"/>
              <a:t>Pseudo-IMGs</a:t>
            </a:r>
            <a:r>
              <a:rPr lang="nl-BE" sz="2000" dirty="0" smtClean="0"/>
              <a:t>).</a:t>
            </a:r>
          </a:p>
          <a:p>
            <a:pPr marL="1371600" lvl="2" indent="-457200">
              <a:buFont typeface="Courier New" pitchFamily="49" charset="0"/>
              <a:buChar char="-"/>
            </a:pPr>
            <a:r>
              <a:rPr lang="nl-BE" sz="2000" dirty="0" err="1" smtClean="0"/>
              <a:t>Directly</a:t>
            </a:r>
            <a:r>
              <a:rPr lang="nl-BE" sz="2000" dirty="0" smtClean="0"/>
              <a:t> in correct </a:t>
            </a:r>
            <a:r>
              <a:rPr lang="nl-BE" sz="2000" dirty="0" err="1" smtClean="0"/>
              <a:t>format</a:t>
            </a:r>
            <a:r>
              <a:rPr lang="nl-BE" sz="2000" dirty="0" smtClean="0"/>
              <a:t> (ENVI, </a:t>
            </a:r>
            <a:r>
              <a:rPr lang="nl-BE" sz="2000" dirty="0" err="1" smtClean="0"/>
              <a:t>rescaled</a:t>
            </a:r>
            <a:r>
              <a:rPr lang="nl-BE" sz="2000" dirty="0" smtClean="0"/>
              <a:t>, </a:t>
            </a:r>
            <a:r>
              <a:rPr lang="nl-BE" sz="2000" dirty="0" err="1" smtClean="0"/>
              <a:t>adapted</a:t>
            </a:r>
            <a:r>
              <a:rPr lang="nl-BE" sz="2000" dirty="0" smtClean="0"/>
              <a:t> </a:t>
            </a:r>
            <a:r>
              <a:rPr lang="nl-BE" sz="2000" dirty="0" err="1" smtClean="0"/>
              <a:t>HDRs</a:t>
            </a:r>
            <a:r>
              <a:rPr lang="nl-BE" sz="2000" dirty="0" smtClean="0"/>
              <a:t>, …)</a:t>
            </a:r>
          </a:p>
          <a:p>
            <a:pPr marL="1371600" lvl="2" indent="-457200">
              <a:buFont typeface="Courier New" pitchFamily="49" charset="0"/>
              <a:buChar char="-"/>
            </a:pPr>
            <a:r>
              <a:rPr lang="nl-BE" sz="2000" dirty="0" err="1" smtClean="0"/>
              <a:t>Only</a:t>
            </a:r>
            <a:r>
              <a:rPr lang="nl-BE" sz="2000" dirty="0" smtClean="0"/>
              <a:t> </a:t>
            </a:r>
            <a:r>
              <a:rPr lang="nl-BE" sz="2000" dirty="0" err="1" smtClean="0"/>
              <a:t>flagged</a:t>
            </a:r>
            <a:r>
              <a:rPr lang="nl-BE" sz="2000" dirty="0" smtClean="0"/>
              <a:t> NDVI and BT4?</a:t>
            </a:r>
          </a:p>
          <a:p>
            <a:pPr lvl="2" indent="-457200">
              <a:spcBef>
                <a:spcPts val="300"/>
              </a:spcBef>
              <a:buFont typeface="Arial" pitchFamily="34" charset="0"/>
              <a:buChar char="•"/>
            </a:pPr>
            <a:r>
              <a:rPr lang="nl-BE" sz="2000" dirty="0" smtClean="0"/>
              <a:t>Script </a:t>
            </a:r>
            <a:r>
              <a:rPr lang="nl-BE" sz="2000" dirty="0" err="1" smtClean="0"/>
              <a:t>for</a:t>
            </a:r>
            <a:r>
              <a:rPr lang="nl-BE" sz="2000" dirty="0" smtClean="0"/>
              <a:t> </a:t>
            </a:r>
            <a:r>
              <a:rPr lang="nl-BE" sz="2000" dirty="0" err="1" smtClean="0"/>
              <a:t>automatic</a:t>
            </a:r>
            <a:r>
              <a:rPr lang="nl-BE" sz="2000" dirty="0" smtClean="0"/>
              <a:t> </a:t>
            </a:r>
            <a:r>
              <a:rPr lang="nl-BE" sz="2000" dirty="0" err="1" smtClean="0"/>
              <a:t>downloads</a:t>
            </a:r>
            <a:r>
              <a:rPr lang="nl-BE" sz="2000" dirty="0" smtClean="0"/>
              <a:t> &amp; </a:t>
            </a:r>
            <a:r>
              <a:rPr lang="nl-BE" sz="2000" dirty="0" err="1" smtClean="0"/>
              <a:t>addition</a:t>
            </a:r>
            <a:r>
              <a:rPr lang="nl-BE" sz="2000" dirty="0" smtClean="0"/>
              <a:t> to FAO </a:t>
            </a:r>
            <a:r>
              <a:rPr lang="nl-BE" sz="2000" dirty="0" err="1" smtClean="0"/>
              <a:t>archive</a:t>
            </a:r>
            <a:endParaRPr lang="nl-BE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/>
          <p:cNvGraphicFramePr/>
          <p:nvPr/>
        </p:nvGraphicFramePr>
        <p:xfrm>
          <a:off x="827584" y="260648"/>
          <a:ext cx="7416824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323528" y="2115703"/>
            <a:ext cx="8496944" cy="2185214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800" dirty="0" smtClean="0"/>
              <a:t>Installation, data preparation &amp; deliveries to FAO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800" dirty="0" smtClean="0">
                <a:solidFill>
                  <a:srgbClr val="00D800"/>
                </a:solidFill>
              </a:rPr>
              <a:t>Image processing, at VITO &amp; FAO</a:t>
            </a:r>
          </a:p>
          <a:p>
            <a:pPr marL="457200" lvl="0" indent="-4572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en-GB" sz="2800" dirty="0" smtClean="0"/>
              <a:t>Further analysis &amp; visualisation tools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57014" y="1034074"/>
            <a:ext cx="8172400" cy="524759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0" indent="-457200">
              <a:spcBef>
                <a:spcPts val="1800"/>
              </a:spcBef>
            </a:pPr>
            <a:r>
              <a:rPr lang="nl-BE" sz="2000" b="1" dirty="0" smtClean="0">
                <a:sym typeface="Symbol"/>
              </a:rPr>
              <a:t>Image </a:t>
            </a:r>
            <a:r>
              <a:rPr lang="nl-BE" sz="2000" b="1" dirty="0" err="1" smtClean="0">
                <a:sym typeface="Symbol"/>
              </a:rPr>
              <a:t>resampling</a:t>
            </a:r>
            <a:r>
              <a:rPr lang="nl-BE" sz="2000" b="1" dirty="0" smtClean="0">
                <a:sym typeface="Symbol"/>
              </a:rPr>
              <a:t>			INTERPOL</a:t>
            </a:r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Quicklook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maps</a:t>
            </a:r>
            <a:r>
              <a:rPr lang="nl-BE" sz="2000" b="1" dirty="0" smtClean="0"/>
              <a:t>			</a:t>
            </a:r>
            <a:r>
              <a:rPr lang="nl-BE" sz="2000" b="1" dirty="0" err="1" smtClean="0"/>
              <a:t>QL-generator</a:t>
            </a:r>
            <a:endParaRPr lang="nl-BE" sz="2000" b="1" dirty="0" smtClean="0"/>
          </a:p>
          <a:p>
            <a:pPr marL="457200" lvl="0" indent="-457200">
              <a:spcBef>
                <a:spcPts val="1800"/>
              </a:spcBef>
            </a:pPr>
            <a:r>
              <a:rPr lang="nl-BE" sz="2000" b="1" dirty="0" err="1" smtClean="0"/>
              <a:t>Smoothing</a:t>
            </a:r>
            <a:r>
              <a:rPr lang="nl-BE" sz="2000" b="1" dirty="0" smtClean="0"/>
              <a:t> of NDVI &amp; BT4 		SMOOTH &amp; </a:t>
            </a:r>
            <a:r>
              <a:rPr lang="nl-BE" sz="2000" b="1" dirty="0" err="1" smtClean="0"/>
              <a:t>SMOOTHwk</a:t>
            </a:r>
            <a:endParaRPr lang="nl-BE" sz="2000" b="1" dirty="0" smtClean="0"/>
          </a:p>
          <a:p>
            <a:pPr marL="457200" indent="-457200">
              <a:spcBef>
                <a:spcPts val="1800"/>
              </a:spcBef>
            </a:pPr>
            <a:r>
              <a:rPr lang="en-GB" sz="2000" b="1" dirty="0" smtClean="0"/>
              <a:t>Long-Term statistics per </a:t>
            </a:r>
            <a:r>
              <a:rPr lang="en-GB" sz="2000" b="1" dirty="0" err="1" smtClean="0"/>
              <a:t>dekad</a:t>
            </a:r>
            <a:r>
              <a:rPr lang="en-GB" sz="2000" b="1" dirty="0" smtClean="0"/>
              <a:t> 	LTA</a:t>
            </a:r>
          </a:p>
          <a:p>
            <a:pPr marL="457200" indent="-457200">
              <a:spcBef>
                <a:spcPts val="1800"/>
              </a:spcBef>
            </a:pPr>
            <a:r>
              <a:rPr lang="en-GB" sz="2000" b="1" dirty="0" smtClean="0"/>
              <a:t>Differences (VCI, TCI, VHI)		DIFFER  &amp; VHI</a:t>
            </a:r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Definition</a:t>
            </a:r>
            <a:r>
              <a:rPr lang="nl-BE" sz="2000" b="1" dirty="0" smtClean="0"/>
              <a:t> of SOS/EOS (</a:t>
            </a:r>
            <a:r>
              <a:rPr lang="nl-BE" sz="2000" b="1" dirty="0" err="1" smtClean="0"/>
              <a:t>Phenology</a:t>
            </a:r>
            <a:r>
              <a:rPr lang="nl-BE" sz="2000" b="1" dirty="0" smtClean="0"/>
              <a:t>)	</a:t>
            </a:r>
            <a:r>
              <a:rPr lang="nl-BE" sz="2000" b="1" dirty="0" err="1" smtClean="0"/>
              <a:t>PHENOdat</a:t>
            </a:r>
            <a:endParaRPr lang="nl-BE" sz="2000" b="1" dirty="0" smtClean="0"/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Progress</a:t>
            </a:r>
            <a:r>
              <a:rPr lang="nl-BE" sz="2000" b="1" dirty="0" smtClean="0"/>
              <a:t> in </a:t>
            </a:r>
            <a:r>
              <a:rPr lang="nl-BE" sz="2000" b="1" dirty="0" err="1" smtClean="0"/>
              <a:t>season</a:t>
            </a:r>
            <a:r>
              <a:rPr lang="nl-BE" sz="2000" b="1" dirty="0" smtClean="0"/>
              <a:t>			</a:t>
            </a:r>
            <a:r>
              <a:rPr lang="nl-BE" sz="2000" b="1" dirty="0" err="1" smtClean="0"/>
              <a:t>PHENOnow</a:t>
            </a:r>
            <a:endParaRPr lang="en-GB" sz="2000" b="1" dirty="0" smtClean="0"/>
          </a:p>
          <a:p>
            <a:pPr marL="457200" indent="-457200">
              <a:spcBef>
                <a:spcPts val="1800"/>
              </a:spcBef>
            </a:pPr>
            <a:r>
              <a:rPr lang="nl-BE" sz="2000" b="1" dirty="0" smtClean="0"/>
              <a:t>Temporal </a:t>
            </a:r>
            <a:r>
              <a:rPr lang="nl-BE" sz="2000" b="1" dirty="0" err="1" smtClean="0"/>
              <a:t>aggregation</a:t>
            </a:r>
            <a:r>
              <a:rPr lang="nl-BE" sz="2000" b="1" dirty="0" smtClean="0"/>
              <a:t>			</a:t>
            </a:r>
            <a:r>
              <a:rPr lang="nl-BE" sz="2000" b="1" dirty="0" err="1" smtClean="0"/>
              <a:t>PHENOcum</a:t>
            </a:r>
            <a:endParaRPr lang="nl-BE" sz="2000" b="1" dirty="0" smtClean="0"/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Spatial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aggregation</a:t>
            </a:r>
            <a:r>
              <a:rPr lang="nl-BE" sz="2000" b="1" dirty="0" smtClean="0"/>
              <a:t> </a:t>
            </a:r>
            <a:r>
              <a:rPr lang="nl-BE" sz="2000" b="1" dirty="0" smtClean="0">
                <a:sym typeface="Symbol"/>
              </a:rPr>
              <a:t> </a:t>
            </a:r>
            <a:r>
              <a:rPr lang="nl-BE" sz="2000" b="1" dirty="0" err="1" smtClean="0">
                <a:sym typeface="Symbol"/>
              </a:rPr>
              <a:t>RUM-files</a:t>
            </a:r>
            <a:r>
              <a:rPr lang="nl-BE" sz="2000" b="1" dirty="0" smtClean="0"/>
              <a:t>	IMG2RUM  &amp; CLS2RUM</a:t>
            </a:r>
          </a:p>
          <a:p>
            <a:pPr marL="457200" indent="-457200">
              <a:spcBef>
                <a:spcPts val="1800"/>
              </a:spcBef>
            </a:pPr>
            <a:r>
              <a:rPr lang="nl-BE" sz="2000" b="1" dirty="0" err="1" smtClean="0"/>
              <a:t>RUM-file</a:t>
            </a:r>
            <a:r>
              <a:rPr lang="nl-BE" sz="2000" b="1" dirty="0" smtClean="0"/>
              <a:t> </a:t>
            </a:r>
            <a:r>
              <a:rPr lang="nl-BE" sz="2000" b="1" dirty="0" smtClean="0">
                <a:sym typeface="Symbol"/>
              </a:rPr>
              <a:t> Image			[RUM2IMG]</a:t>
            </a:r>
            <a:endParaRPr lang="nl-BE" sz="2000" b="1" dirty="0" smtClean="0"/>
          </a:p>
        </p:txBody>
      </p:sp>
      <p:graphicFrame>
        <p:nvGraphicFramePr>
          <p:cNvPr id="8" name="Diagram 7"/>
          <p:cNvGraphicFramePr/>
          <p:nvPr/>
        </p:nvGraphicFramePr>
        <p:xfrm>
          <a:off x="962075" y="116632"/>
          <a:ext cx="7416824" cy="77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_Vito_New">
  <a:themeElements>
    <a:clrScheme name="Vito">
      <a:dk1>
        <a:srgbClr val="231F20"/>
      </a:dk1>
      <a:lt1>
        <a:srgbClr val="FFFFFF"/>
      </a:lt1>
      <a:dk2>
        <a:srgbClr val="002E56"/>
      </a:dk2>
      <a:lt2>
        <a:srgbClr val="FFFFFF"/>
      </a:lt2>
      <a:accent1>
        <a:srgbClr val="F58220"/>
      </a:accent1>
      <a:accent2>
        <a:srgbClr val="34A3DC"/>
      </a:accent2>
      <a:accent3>
        <a:srgbClr val="67AF3E"/>
      </a:accent3>
      <a:accent4>
        <a:srgbClr val="FFCB05"/>
      </a:accent4>
      <a:accent5>
        <a:srgbClr val="A70532"/>
      </a:accent5>
      <a:accent6>
        <a:srgbClr val="6DCFF6"/>
      </a:accent6>
      <a:hlink>
        <a:srgbClr val="0000FF"/>
      </a:hlink>
      <a:folHlink>
        <a:srgbClr val="871F78"/>
      </a:folHlink>
    </a:clrScheme>
    <a:fontScheme name="Vito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4A3D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B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34A3D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nl-B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4A3DC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ECEEB"/>
        </a:accent5>
        <a:accent6>
          <a:srgbClr val="E70000"/>
        </a:accent6>
        <a:hlink>
          <a:srgbClr val="0000FF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4A3DC"/>
        </a:accent1>
        <a:accent2>
          <a:srgbClr val="F58220"/>
        </a:accent2>
        <a:accent3>
          <a:srgbClr val="FFFFFF"/>
        </a:accent3>
        <a:accent4>
          <a:srgbClr val="000000"/>
        </a:accent4>
        <a:accent5>
          <a:srgbClr val="AECEEB"/>
        </a:accent5>
        <a:accent6>
          <a:srgbClr val="DE751C"/>
        </a:accent6>
        <a:hlink>
          <a:srgbClr val="0000FF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2558</TotalTime>
  <Words>1699</Words>
  <Application>Microsoft Office PowerPoint</Application>
  <PresentationFormat>On-screen Show (4:3)</PresentationFormat>
  <Paragraphs>454</Paragraphs>
  <Slides>42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_Vito_New</vt:lpstr>
      <vt:lpstr>Office Theme</vt:lpstr>
      <vt:lpstr>Agricultural Stress Index System (ASIS) based on remote sensing data  Interim meeting (27 September 2012 at FAO): Some words on the computer programs  Roel Van Hoolst, Herman Eerens, Antoine Royer Dominique Haesen, Lieven Bydekerke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Agricultural Stress Index System (ASIS) based on remote sensing data  Interim meeting (27 September 2012 at FAO): Some words on the computer programs  Roel Van Hoolst, Herman Eerens, Antoine Royer Dominique Haesen, Lieven Bydekerke</vt:lpstr>
    </vt:vector>
  </TitlesOfParts>
  <Company>VITO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Agricultural Stress Index (ASI) system based on remote sensing data</dc:title>
  <dc:creator>VHOOLSTR</dc:creator>
  <cp:lastModifiedBy>eerensh</cp:lastModifiedBy>
  <cp:revision>300</cp:revision>
  <dcterms:created xsi:type="dcterms:W3CDTF">2012-02-01T15:06:21Z</dcterms:created>
  <dcterms:modified xsi:type="dcterms:W3CDTF">2012-09-25T14:43:37Z</dcterms:modified>
</cp:coreProperties>
</file>